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4" r:id="rId5"/>
    <p:sldId id="336" r:id="rId6"/>
    <p:sldId id="341" r:id="rId7"/>
    <p:sldId id="314" r:id="rId8"/>
    <p:sldId id="256" r:id="rId9"/>
    <p:sldId id="281" r:id="rId10"/>
    <p:sldId id="282" r:id="rId11"/>
    <p:sldId id="283" r:id="rId12"/>
    <p:sldId id="284" r:id="rId13"/>
    <p:sldId id="285" r:id="rId14"/>
    <p:sldId id="286" r:id="rId15"/>
    <p:sldId id="287" r:id="rId16"/>
    <p:sldId id="288" r:id="rId17"/>
    <p:sldId id="339" r:id="rId18"/>
    <p:sldId id="289" r:id="rId19"/>
    <p:sldId id="290" r:id="rId20"/>
    <p:sldId id="291" r:id="rId21"/>
    <p:sldId id="292" r:id="rId22"/>
    <p:sldId id="293" r:id="rId23"/>
    <p:sldId id="294" r:id="rId24"/>
    <p:sldId id="295" r:id="rId25"/>
    <p:sldId id="332" r:id="rId26"/>
    <p:sldId id="297" r:id="rId27"/>
    <p:sldId id="298" r:id="rId28"/>
    <p:sldId id="299" r:id="rId29"/>
    <p:sldId id="301" r:id="rId30"/>
    <p:sldId id="302" r:id="rId31"/>
    <p:sldId id="331" r:id="rId32"/>
    <p:sldId id="303" r:id="rId33"/>
    <p:sldId id="304" r:id="rId34"/>
    <p:sldId id="305" r:id="rId35"/>
    <p:sldId id="306" r:id="rId36"/>
    <p:sldId id="307" r:id="rId37"/>
    <p:sldId id="308" r:id="rId38"/>
    <p:sldId id="309" r:id="rId39"/>
    <p:sldId id="33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B09C"/>
    <a:srgbClr val="002625"/>
    <a:srgbClr val="5E9C9B"/>
    <a:srgbClr val="F2F6ED"/>
    <a:srgbClr val="3D6665"/>
    <a:srgbClr val="169A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455" autoAdjust="0"/>
    <p:restoredTop sz="94660"/>
  </p:normalViewPr>
  <p:slideViewPr>
    <p:cSldViewPr snapToGrid="0">
      <p:cViewPr varScale="1">
        <p:scale>
          <a:sx n="100" d="100"/>
          <a:sy n="100" d="100"/>
        </p:scale>
        <p:origin x="114" y="4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3604-AB27-6E50-A99B-5C339BDC81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EFFFC-7062-60D2-5E19-B660FB33B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D99E96-E4E6-9E4F-D23E-D321272752FA}"/>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5" name="Footer Placeholder 4">
            <a:extLst>
              <a:ext uri="{FF2B5EF4-FFF2-40B4-BE49-F238E27FC236}">
                <a16:creationId xmlns:a16="http://schemas.microsoft.com/office/drawing/2014/main" id="{291F8549-B7DE-EAAF-7B8D-FBD4106C5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6901D-2EC2-1548-2E26-5859F2BEDFBC}"/>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118484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6191-5552-F516-DCB0-A9B8DC04C0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597C2A-E35A-2642-834B-D3FB30628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86A36-2ED9-B0B2-0E92-734A7AC2FCB8}"/>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5" name="Footer Placeholder 4">
            <a:extLst>
              <a:ext uri="{FF2B5EF4-FFF2-40B4-BE49-F238E27FC236}">
                <a16:creationId xmlns:a16="http://schemas.microsoft.com/office/drawing/2014/main" id="{4608FA33-EFB3-A4C4-C43C-F59FD4F22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89E26-B503-D49D-3BD7-24749702F76F}"/>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45942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F39186-B0CA-15B9-BCB7-3810C42EFE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9E2A71-C31B-1E0C-EF72-E919D3BFC4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E06C5-8A26-7943-9CF2-4C3AD1555E27}"/>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5" name="Footer Placeholder 4">
            <a:extLst>
              <a:ext uri="{FF2B5EF4-FFF2-40B4-BE49-F238E27FC236}">
                <a16:creationId xmlns:a16="http://schemas.microsoft.com/office/drawing/2014/main" id="{BB66E06B-3E87-22F8-E1AD-B18463E24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D9995-5AFA-E9C1-3053-72416BAB3A54}"/>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278476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A21C-B3C1-35FA-4CE7-DF2C74D80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2C54E-3329-956B-2DA2-74F8B3D1DF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BE44F-B744-0955-B18D-76BA37860756}"/>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5" name="Footer Placeholder 4">
            <a:extLst>
              <a:ext uri="{FF2B5EF4-FFF2-40B4-BE49-F238E27FC236}">
                <a16:creationId xmlns:a16="http://schemas.microsoft.com/office/drawing/2014/main" id="{534D018A-C5E9-33C5-BC51-D6A53FC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98221-92D4-B77E-4B33-5605B101AB1E}"/>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141604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B212-2ECA-EFC4-FBF8-CC31C7DF5F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220DDD-355D-5E40-C670-390D3BEB8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61BF89-1BC6-5945-6FCB-857F13B932DA}"/>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5" name="Footer Placeholder 4">
            <a:extLst>
              <a:ext uri="{FF2B5EF4-FFF2-40B4-BE49-F238E27FC236}">
                <a16:creationId xmlns:a16="http://schemas.microsoft.com/office/drawing/2014/main" id="{AA7358B2-F5FF-9D7F-0AA0-B7BA6310D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67535-D5AF-8EED-89F9-2DD1ED2C4F3F}"/>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223525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3029-A5DD-BA16-B73C-36020F1DAE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FBD82-9F29-3302-E9E3-7BB50B13E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5F4C0C-8461-6924-04DC-666F8610BC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5097BE-F67F-8F31-4F8D-802C1BFB39FB}"/>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6" name="Footer Placeholder 5">
            <a:extLst>
              <a:ext uri="{FF2B5EF4-FFF2-40B4-BE49-F238E27FC236}">
                <a16:creationId xmlns:a16="http://schemas.microsoft.com/office/drawing/2014/main" id="{D2554399-6E90-41D6-F8C3-45045A657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D6597-CF81-4D96-EFCC-1DCB98FD3F7F}"/>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171019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3589-F856-7CB7-5C08-4C73DA0C41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DC6C9B-080C-62AF-2A29-7125AB78C7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4188E-6454-E509-942C-D31BAB2536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4A8BAB-71C7-035E-C026-468708A0B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6111AF-3935-DD17-F5A6-2094889449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C4E285-A27C-3569-6E25-BA7C39BF67B3}"/>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8" name="Footer Placeholder 7">
            <a:extLst>
              <a:ext uri="{FF2B5EF4-FFF2-40B4-BE49-F238E27FC236}">
                <a16:creationId xmlns:a16="http://schemas.microsoft.com/office/drawing/2014/main" id="{658DA8BC-3492-202F-E37F-58FC3ECC5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5E9D1A-8729-7557-86F4-9DAB54F94E77}"/>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50485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D325-662D-B577-D6D4-F4A6EFFCC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2AD83-B677-8CE2-6902-284FF6366DE2}"/>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4" name="Footer Placeholder 3">
            <a:extLst>
              <a:ext uri="{FF2B5EF4-FFF2-40B4-BE49-F238E27FC236}">
                <a16:creationId xmlns:a16="http://schemas.microsoft.com/office/drawing/2014/main" id="{98C6F90B-A458-2FB6-E1B9-CE5D5D39B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7A72BF-7F23-748C-9C71-0B7591AEC25B}"/>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89389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B75C4-B8F7-6879-72D2-4CBA78A4036D}"/>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3" name="Footer Placeholder 2">
            <a:extLst>
              <a:ext uri="{FF2B5EF4-FFF2-40B4-BE49-F238E27FC236}">
                <a16:creationId xmlns:a16="http://schemas.microsoft.com/office/drawing/2014/main" id="{542D4FC2-BBD5-B8C1-4FAB-74C8E6EEA7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19994-4131-1D49-E3A3-7007D35C5668}"/>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392276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5075-237C-3F58-5954-B625CFE00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BA023-0C2A-FE0F-C313-163C6B3469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84501A-B028-CE8D-D76E-25B4873ED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B8EFC-3BFA-B991-BF8B-D955C9BCEF01}"/>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6" name="Footer Placeholder 5">
            <a:extLst>
              <a:ext uri="{FF2B5EF4-FFF2-40B4-BE49-F238E27FC236}">
                <a16:creationId xmlns:a16="http://schemas.microsoft.com/office/drawing/2014/main" id="{E60BE29C-05D6-03EC-86CF-785B7B00B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0087D-BF90-31F2-13E0-CAFF5972060B}"/>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7652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1C7D-9FBB-3518-F4B1-88DAFE679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436718-CE58-5A99-2E6C-0EFB18312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0A95E6-B5EC-0948-BAB9-92B441044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303AE-3E9C-A084-46DB-BFA56425DAB9}"/>
              </a:ext>
            </a:extLst>
          </p:cNvPr>
          <p:cNvSpPr>
            <a:spLocks noGrp="1"/>
          </p:cNvSpPr>
          <p:nvPr>
            <p:ph type="dt" sz="half" idx="10"/>
          </p:nvPr>
        </p:nvSpPr>
        <p:spPr/>
        <p:txBody>
          <a:bodyPr/>
          <a:lstStyle/>
          <a:p>
            <a:fld id="{F4C8878D-C487-452A-BFBB-73372E6F1389}" type="datetimeFigureOut">
              <a:rPr lang="en-US" smtClean="0"/>
              <a:t>7/28/2023</a:t>
            </a:fld>
            <a:endParaRPr lang="en-US"/>
          </a:p>
        </p:txBody>
      </p:sp>
      <p:sp>
        <p:nvSpPr>
          <p:cNvPr id="6" name="Footer Placeholder 5">
            <a:extLst>
              <a:ext uri="{FF2B5EF4-FFF2-40B4-BE49-F238E27FC236}">
                <a16:creationId xmlns:a16="http://schemas.microsoft.com/office/drawing/2014/main" id="{051EE83D-A9BB-1D51-B9CD-21F38A23D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CF8703-93F1-B63C-E667-2581D57EC5A7}"/>
              </a:ext>
            </a:extLst>
          </p:cNvPr>
          <p:cNvSpPr>
            <a:spLocks noGrp="1"/>
          </p:cNvSpPr>
          <p:nvPr>
            <p:ph type="sldNum" sz="quarter" idx="12"/>
          </p:nvPr>
        </p:nvSpPr>
        <p:spPr/>
        <p:txBody>
          <a:bodyPr/>
          <a:lstStyle/>
          <a:p>
            <a:fld id="{B45A4310-2C72-40A3-A40F-6291617FA140}" type="slidenum">
              <a:rPr lang="en-US" smtClean="0"/>
              <a:t>‹#›</a:t>
            </a:fld>
            <a:endParaRPr lang="en-US"/>
          </a:p>
        </p:txBody>
      </p:sp>
    </p:spTree>
    <p:extLst>
      <p:ext uri="{BB962C8B-B14F-4D97-AF65-F5344CB8AC3E}">
        <p14:creationId xmlns:p14="http://schemas.microsoft.com/office/powerpoint/2010/main" val="243190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85BB11-991D-BD25-EDEF-62CC14192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CF7E84-D38B-D8D0-DAD6-8BA53C4DE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90837-FEBF-CEEE-0037-649C6EAF3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8878D-C487-452A-BFBB-73372E6F1389}" type="datetimeFigureOut">
              <a:rPr lang="en-US" smtClean="0"/>
              <a:t>7/28/2023</a:t>
            </a:fld>
            <a:endParaRPr lang="en-US"/>
          </a:p>
        </p:txBody>
      </p:sp>
      <p:sp>
        <p:nvSpPr>
          <p:cNvPr id="5" name="Footer Placeholder 4">
            <a:extLst>
              <a:ext uri="{FF2B5EF4-FFF2-40B4-BE49-F238E27FC236}">
                <a16:creationId xmlns:a16="http://schemas.microsoft.com/office/drawing/2014/main" id="{F99BD134-1E7A-B076-9897-6B42E361B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E4E87A-7BC6-97B6-83D8-C69E58B67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4310-2C72-40A3-A40F-6291617FA140}" type="slidenum">
              <a:rPr lang="en-US" smtClean="0"/>
              <a:t>‹#›</a:t>
            </a:fld>
            <a:endParaRPr lang="en-US"/>
          </a:p>
        </p:txBody>
      </p:sp>
    </p:spTree>
    <p:extLst>
      <p:ext uri="{BB962C8B-B14F-4D97-AF65-F5344CB8AC3E}">
        <p14:creationId xmlns:p14="http://schemas.microsoft.com/office/powerpoint/2010/main" val="1168977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rab.wa.gov/sites/default/files/2021-05/2021DeskRef.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svg"/><Relationship Id="rId10" Type="http://schemas.openxmlformats.org/officeDocument/2006/relationships/image" Target="../media/image13.sv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34657" y="2805188"/>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31D89-9A4A-BB7F-7137-78CE48510C18}"/>
              </a:ext>
            </a:extLst>
          </p:cNvPr>
          <p:cNvSpPr>
            <a:spLocks noGrp="1"/>
          </p:cNvSpPr>
          <p:nvPr>
            <p:ph type="ctrTitle" idx="4294967295"/>
          </p:nvPr>
        </p:nvSpPr>
        <p:spPr>
          <a:xfrm>
            <a:off x="5364163" y="2376488"/>
            <a:ext cx="6827837" cy="3263900"/>
          </a:xfrm>
        </p:spPr>
        <p:txBody>
          <a:bodyPr>
            <a:normAutofit/>
          </a:bodyPr>
          <a:lstStyle/>
          <a:p>
            <a:pPr algn="l"/>
            <a:r>
              <a:rPr lang="en-US" sz="3600" dirty="0">
                <a:solidFill>
                  <a:srgbClr val="F2F6ED"/>
                </a:solidFill>
                <a:latin typeface="Source Sans Pro" panose="020B0604020202020204" pitchFamily="34" charset="0"/>
              </a:rPr>
              <a:t>The Legislative/Executive Authority &amp;</a:t>
            </a:r>
            <a:br>
              <a:rPr lang="en-US" sz="3600" dirty="0">
                <a:solidFill>
                  <a:srgbClr val="F2F6ED"/>
                </a:solidFill>
                <a:latin typeface="Source Sans Pro" panose="020B0604020202020204" pitchFamily="34" charset="0"/>
              </a:rPr>
            </a:br>
            <a:r>
              <a:rPr lang="en-US" sz="3600" dirty="0">
                <a:solidFill>
                  <a:srgbClr val="F2F6ED"/>
                </a:solidFill>
                <a:latin typeface="Source Sans Pro" panose="020B0604020202020204" pitchFamily="34" charset="0"/>
              </a:rPr>
              <a:t>The County Road Department</a:t>
            </a:r>
          </a:p>
        </p:txBody>
      </p:sp>
      <p:pic>
        <p:nvPicPr>
          <p:cNvPr id="7" name="Picture 6" descr="Text&#10;&#10;Description automatically generated">
            <a:extLst>
              <a:ext uri="{FF2B5EF4-FFF2-40B4-BE49-F238E27FC236}">
                <a16:creationId xmlns:a16="http://schemas.microsoft.com/office/drawing/2014/main" id="{6357834F-EE12-7C8D-85DF-10ACA25DA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860" y="1029612"/>
            <a:ext cx="5259573" cy="1742724"/>
          </a:xfrm>
          <a:prstGeom prst="rect">
            <a:avLst/>
          </a:prstGeom>
        </p:spPr>
      </p:pic>
      <p:pic>
        <p:nvPicPr>
          <p:cNvPr id="5" name="Picture 4" descr="A picture containing grass, sky, outdoor, nature&#10;&#10;Description automatically generated">
            <a:extLst>
              <a:ext uri="{FF2B5EF4-FFF2-40B4-BE49-F238E27FC236}">
                <a16:creationId xmlns:a16="http://schemas.microsoft.com/office/drawing/2014/main" id="{93DACDA3-0B73-8B2C-A462-F7C5C22805DE}"/>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22000" contrast="8000"/>
                    </a14:imgEffect>
                  </a14:imgLayer>
                </a14:imgProps>
              </a:ext>
              <a:ext uri="{28A0092B-C50C-407E-A947-70E740481C1C}">
                <a14:useLocalDpi xmlns:a14="http://schemas.microsoft.com/office/drawing/2010/main" val="0"/>
              </a:ext>
            </a:extLst>
          </a:blip>
          <a:stretch>
            <a:fillRect/>
          </a:stretch>
        </p:blipFill>
        <p:spPr>
          <a:xfrm>
            <a:off x="-1315152" y="-14521"/>
            <a:ext cx="6095382" cy="6981162"/>
          </a:xfrm>
          <a:prstGeom prst="rect">
            <a:avLst/>
          </a:prstGeom>
        </p:spPr>
      </p:pic>
      <p:cxnSp>
        <p:nvCxnSpPr>
          <p:cNvPr id="6" name="Straight Connector 5">
            <a:extLst>
              <a:ext uri="{FF2B5EF4-FFF2-40B4-BE49-F238E27FC236}">
                <a16:creationId xmlns:a16="http://schemas.microsoft.com/office/drawing/2014/main" id="{61633190-AEF4-AED0-1E97-A25215A069F4}"/>
              </a:ext>
            </a:extLst>
          </p:cNvPr>
          <p:cNvCxnSpPr/>
          <p:nvPr/>
        </p:nvCxnSpPr>
        <p:spPr>
          <a:xfrm>
            <a:off x="5344764" y="2904744"/>
            <a:ext cx="5684068" cy="0"/>
          </a:xfrm>
          <a:prstGeom prst="line">
            <a:avLst/>
          </a:prstGeom>
          <a:ln>
            <a:solidFill>
              <a:srgbClr val="C0B09C"/>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4245C35-B025-FC9A-B509-C4D1F706D7EA}"/>
              </a:ext>
            </a:extLst>
          </p:cNvPr>
          <p:cNvSpPr txBox="1">
            <a:spLocks/>
          </p:cNvSpPr>
          <p:nvPr/>
        </p:nvSpPr>
        <p:spPr>
          <a:xfrm>
            <a:off x="5387710" y="4966811"/>
            <a:ext cx="4653280" cy="6645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F2F6ED"/>
                </a:solidFill>
                <a:latin typeface="Georgia Pro" panose="02040502050405020303" pitchFamily="18" charset="0"/>
              </a:rPr>
              <a:t>February 2023</a:t>
            </a:r>
          </a:p>
        </p:txBody>
      </p:sp>
    </p:spTree>
    <p:extLst>
      <p:ext uri="{BB962C8B-B14F-4D97-AF65-F5344CB8AC3E}">
        <p14:creationId xmlns:p14="http://schemas.microsoft.com/office/powerpoint/2010/main" val="2140247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720611"/>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6096000"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WAC 136-15 - Six Year Program</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421755"/>
            <a:ext cx="10336695" cy="4124206"/>
          </a:xfrm>
          <a:prstGeom prst="rect">
            <a:avLst/>
          </a:prstGeom>
          <a:noFill/>
          <a:ln>
            <a:noFill/>
          </a:ln>
        </p:spPr>
        <p:txBody>
          <a:bodyPr wrap="square" rtlCol="0">
            <a:spAutoFit/>
          </a:bodyPr>
          <a:lstStyle/>
          <a:p>
            <a:pPr marL="342900" indent="-342900">
              <a:spcBef>
                <a:spcPts val="600"/>
              </a:spcBef>
              <a:buFont typeface="Arial" panose="020B0604020202020204" pitchFamily="34" charset="0"/>
              <a:buChar char="•"/>
            </a:pPr>
            <a:r>
              <a:rPr lang="en-US" sz="2400" dirty="0">
                <a:solidFill>
                  <a:schemeClr val="bg1"/>
                </a:solidFill>
                <a:latin typeface="Georgia Pro" panose="02040502050405020303" pitchFamily="18" charset="0"/>
              </a:rPr>
              <a:t>Each county must adopt a six year transportation program.</a:t>
            </a:r>
          </a:p>
          <a:p>
            <a:pPr marL="342900" indent="-34290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342900" indent="-342900">
              <a:spcBef>
                <a:spcPts val="600"/>
              </a:spcBef>
              <a:buFont typeface="Arial" panose="020B0604020202020204" pitchFamily="34" charset="0"/>
              <a:buChar char="•"/>
            </a:pPr>
            <a:r>
              <a:rPr lang="en-US" sz="2400" dirty="0">
                <a:solidFill>
                  <a:schemeClr val="bg1"/>
                </a:solidFill>
                <a:latin typeface="Georgia Pro" panose="02040502050405020303" pitchFamily="18" charset="0"/>
              </a:rPr>
              <a:t>Legislative authority needs the priority array(s) and the annual bridge condition report provided by the county engineer’s office.</a:t>
            </a:r>
          </a:p>
          <a:p>
            <a:pPr marL="342900" indent="-34290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342900" indent="-342900">
              <a:spcBef>
                <a:spcPts val="600"/>
              </a:spcBef>
              <a:buFont typeface="Arial" panose="020B0604020202020204" pitchFamily="34" charset="0"/>
              <a:buChar char="•"/>
            </a:pPr>
            <a:r>
              <a:rPr lang="en-US" sz="2400" dirty="0">
                <a:solidFill>
                  <a:schemeClr val="bg1"/>
                </a:solidFill>
                <a:latin typeface="Georgia Pro" panose="02040502050405020303" pitchFamily="18" charset="0"/>
              </a:rPr>
              <a:t>Required to hold a public hearing on the proposed program.</a:t>
            </a:r>
          </a:p>
          <a:p>
            <a:pPr marL="342900" indent="-34290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342900" indent="-342900">
              <a:spcBef>
                <a:spcPts val="600"/>
              </a:spcBef>
              <a:buFont typeface="Arial" panose="020B0604020202020204" pitchFamily="34" charset="0"/>
              <a:buChar char="•"/>
            </a:pPr>
            <a:r>
              <a:rPr lang="en-US" sz="2400" dirty="0">
                <a:solidFill>
                  <a:schemeClr val="bg1"/>
                </a:solidFill>
                <a:latin typeface="Georgia Pro" panose="02040502050405020303" pitchFamily="18" charset="0"/>
              </a:rPr>
              <a:t>Must be adopted prior to approval of the annual construction program and budget for the upcoming year.</a:t>
            </a:r>
          </a:p>
          <a:p>
            <a:pPr marL="285750" indent="-285750">
              <a:buFont typeface="Arial" panose="020B0604020202020204" pitchFamily="34" charset="0"/>
              <a:buChar char="•"/>
            </a:pPr>
            <a:endParaRPr lang="en-US" sz="1600"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179184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9779550"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WAC 136-16 - Annual Construction Program &amp; Report</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481261" y="1253307"/>
            <a:ext cx="10936704" cy="5262979"/>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The county engineer must submit a recommended annual road con-   </a:t>
            </a:r>
            <a:r>
              <a:rPr lang="en-US" sz="2400" dirty="0" err="1">
                <a:solidFill>
                  <a:schemeClr val="bg1"/>
                </a:solidFill>
                <a:latin typeface="Georgia Pro" panose="02040502050405020303" pitchFamily="18" charset="0"/>
              </a:rPr>
              <a:t>struction</a:t>
            </a:r>
            <a:r>
              <a:rPr lang="en-US" sz="2400" dirty="0">
                <a:solidFill>
                  <a:schemeClr val="bg1"/>
                </a:solidFill>
                <a:latin typeface="Georgia Pro" panose="02040502050405020303" pitchFamily="18" charset="0"/>
              </a:rPr>
              <a:t> program to the legislative authority by October 1</a:t>
            </a:r>
            <a:r>
              <a:rPr lang="en-US" sz="2400" baseline="30000" dirty="0">
                <a:solidFill>
                  <a:schemeClr val="bg1"/>
                </a:solidFill>
                <a:latin typeface="Georgia Pro" panose="02040502050405020303" pitchFamily="18" charset="0"/>
              </a:rPr>
              <a:t>st</a:t>
            </a:r>
            <a:r>
              <a:rPr lang="en-US" sz="2400" dirty="0">
                <a:solidFill>
                  <a:schemeClr val="bg1"/>
                </a:solidFill>
                <a:latin typeface="Georgia Pro" panose="02040502050405020303" pitchFamily="18" charset="0"/>
              </a:rPr>
              <a:t> of each year.</a:t>
            </a:r>
          </a:p>
          <a:p>
            <a:pPr marL="742950" lvl="1" indent="-285750">
              <a:spcBef>
                <a:spcPts val="600"/>
              </a:spcBef>
              <a:buFont typeface="Arial" panose="020B0604020202020204" pitchFamily="34" charset="0"/>
              <a:buChar char="•"/>
            </a:pPr>
            <a:r>
              <a:rPr lang="en-US" sz="1600" dirty="0">
                <a:solidFill>
                  <a:schemeClr val="bg1"/>
                </a:solidFill>
                <a:latin typeface="Georgia Pro" panose="02040502050405020303" pitchFamily="18" charset="0"/>
              </a:rPr>
              <a:t>Includes road and bridge construction and all road equipment purchases for the ensuing year.</a:t>
            </a:r>
          </a:p>
          <a:p>
            <a:pPr marL="742950" lvl="1" indent="-285750">
              <a:spcBef>
                <a:spcPts val="600"/>
              </a:spcBef>
              <a:buFont typeface="Arial" panose="020B0604020202020204" pitchFamily="34" charset="0"/>
              <a:buChar char="•"/>
            </a:pPr>
            <a:r>
              <a:rPr lang="en-US" sz="1600" dirty="0">
                <a:solidFill>
                  <a:schemeClr val="bg1"/>
                </a:solidFill>
                <a:latin typeface="Georgia Pro" panose="02040502050405020303" pitchFamily="18" charset="0"/>
              </a:rPr>
              <a:t>Can take the form of a report or details in the preliminary budget – as long as it is clear to all parties and the public.</a:t>
            </a:r>
          </a:p>
          <a:p>
            <a:pPr marL="742950" lvl="1"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Must be adopted prior to budget adoption.  Amendments require unanimous vote of legislative authority present for the meeting</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The adopted construction program must be submitted to CRAB by December 31</a:t>
            </a:r>
            <a:r>
              <a:rPr lang="en-US" sz="2400" baseline="30000" dirty="0">
                <a:solidFill>
                  <a:schemeClr val="bg1"/>
                </a:solidFill>
                <a:latin typeface="Georgia Pro" panose="02040502050405020303" pitchFamily="18" charset="0"/>
              </a:rPr>
              <a:t>st</a:t>
            </a:r>
            <a:r>
              <a:rPr lang="en-US" sz="2400" dirty="0">
                <a:solidFill>
                  <a:schemeClr val="bg1"/>
                </a:solidFill>
                <a:latin typeface="Georgia Pro" panose="02040502050405020303" pitchFamily="18" charset="0"/>
              </a:rPr>
              <a:t> of each year.</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Counties must also submit an annual construction report to CRAB by April 1</a:t>
            </a:r>
            <a:r>
              <a:rPr lang="en-US" sz="2400" baseline="30000" dirty="0">
                <a:solidFill>
                  <a:schemeClr val="bg1"/>
                </a:solidFill>
                <a:latin typeface="Georgia Pro" panose="02040502050405020303" pitchFamily="18" charset="0"/>
              </a:rPr>
              <a:t>st</a:t>
            </a:r>
            <a:r>
              <a:rPr lang="en-US" sz="2400" dirty="0">
                <a:solidFill>
                  <a:schemeClr val="bg1"/>
                </a:solidFill>
                <a:latin typeface="Georgia Pro" panose="02040502050405020303" pitchFamily="18" charset="0"/>
              </a:rPr>
              <a:t> of the following year detailing what work was performed and actual costs of items of work.</a:t>
            </a:r>
          </a:p>
        </p:txBody>
      </p:sp>
    </p:spTree>
    <p:extLst>
      <p:ext uri="{BB962C8B-B14F-4D97-AF65-F5344CB8AC3E}">
        <p14:creationId xmlns:p14="http://schemas.microsoft.com/office/powerpoint/2010/main" val="1833403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1" y="342900"/>
            <a:ext cx="7014411"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WAC 136-25 - Traffic Law Enforcement</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661737" y="1313467"/>
            <a:ext cx="10972800" cy="5678478"/>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To be eligible for CRAB’s Rural Arterial Program, counties can only               use diverted road levy funds for traffic law enforcement in the  unincorporated area. Counties under 8,000 in population can use         diverted road levy for any purpose in the unincorporated area.</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This includes direct transfer of road fund and reimbursement of documented TLE expenditures.</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Loss of RAP eligibility means the canceling of all current RAP contracts and reimbursement of any RATA funds used on those projects.</a:t>
            </a:r>
          </a:p>
          <a:p>
            <a:pPr marL="285750" indent="-285750">
              <a:lnSpc>
                <a:spcPts val="1800"/>
              </a:lnSpc>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Because of the potential loss of RAP eligibility if the diversion is done incorrectly, CRAB recommends counties use a levy shift or direct reimbursement to assist with traffic law enforcement expenses.</a:t>
            </a:r>
          </a:p>
          <a:p>
            <a:pPr>
              <a:spcBef>
                <a:spcPts val="600"/>
              </a:spcBef>
            </a:pPr>
            <a:endParaRPr lang="en-US" sz="2400"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138255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1" y="342900"/>
            <a:ext cx="10336695"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WAC 136-25 - Traffic Law Enforcement Allowable Activities</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5339923"/>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Speed limit and other traffic law enforcement;</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Collision investigation documenting/reporting;</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Oversize vehicle (weight, length, width, and height) enforcement;</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Special traffic emphasis patrols;</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Facilitating the removal of abandoned vehicles from the county road and rights of way;</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Facilitating the removal of roadway and right of way obstructions at the request of the county engineer;</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Investigating illegal littering and dumping on county road rights of way;</a:t>
            </a:r>
          </a:p>
          <a:p>
            <a:pPr>
              <a:spcBef>
                <a:spcPts val="600"/>
              </a:spcBef>
            </a:pPr>
            <a:endParaRPr lang="en-US" sz="2400"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118898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1" y="342900"/>
            <a:ext cx="11634538"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WAC 136-25 - Traffic Law Enforcement Allowable Activities (cont’d)</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964548"/>
            <a:ext cx="10336695" cy="5262979"/>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Sign damage investigation and enforcement;</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Road condition enforcement, including mud, water, debris, or spills;</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Rights of way encroachment investigation and enforcement at the request of the county engineer;</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Maintenance and construction zone traffic enforcement;</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Road department vehicle special collision investigation at the request of the county engineer; and</a:t>
            </a:r>
          </a:p>
          <a:p>
            <a:pPr marL="285750" indent="-285750">
              <a:spcBef>
                <a:spcPts val="600"/>
              </a:spcBef>
              <a:buFont typeface="Arial" panose="020B0604020202020204" pitchFamily="34" charset="0"/>
              <a:buChar char="•"/>
            </a:pPr>
            <a:endParaRPr lang="en-US"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Other activities clearly related to county road law enforcement needs, as mutually agreed upon in writing by the county road engineer and the county sheriff. Disagreements shall be elevated to the county legislative authority.</a:t>
            </a:r>
          </a:p>
          <a:p>
            <a:pPr>
              <a:spcBef>
                <a:spcPts val="600"/>
              </a:spcBef>
            </a:pPr>
            <a:endParaRPr lang="en-US" sz="2400"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87826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1" y="342900"/>
            <a:ext cx="10250905"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WAC 136-50 - Adoption of Written Policies</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3939540"/>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Requires county road departments to have the following policies              in place:</a:t>
            </a:r>
          </a:p>
          <a:p>
            <a:pPr marL="285750" indent="-28575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Organization (Usually an approved org chart)</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Complaint Handling (To ensure citizen complaints receive prompt attention)</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Work for Other Agencies and Departments</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County road standards</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Survey monument preservation</a:t>
            </a:r>
          </a:p>
          <a:p>
            <a:pPr marL="1200150" lvl="2" indent="-28575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Policies and any updates are to be submitted to CRAB</a:t>
            </a:r>
          </a:p>
        </p:txBody>
      </p:sp>
    </p:spTree>
    <p:extLst>
      <p:ext uri="{BB962C8B-B14F-4D97-AF65-F5344CB8AC3E}">
        <p14:creationId xmlns:p14="http://schemas.microsoft.com/office/powerpoint/2010/main" val="274327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1" y="342900"/>
            <a:ext cx="10888579"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WAC 136-50 – Adoption of Written Policies</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3570208"/>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Requires county road departments to have the following policies in place:</a:t>
            </a:r>
          </a:p>
          <a:p>
            <a:pPr marL="285750" indent="-28575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Organization (Usually an approved org chart)</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Personnel Practices (Typically a countywide handbook)</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Complaint Handling (To ensure citizen complaints receive prompt attention)</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Work for Other Agencies and Departments</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Accommodation of Utilities in the County Road Right-of-Way</a:t>
            </a:r>
          </a:p>
          <a:p>
            <a:pPr marL="1200150" lvl="2" indent="-28575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Policies and any updates are to be submitted to CRAB</a:t>
            </a:r>
          </a:p>
        </p:txBody>
      </p:sp>
    </p:spTree>
    <p:extLst>
      <p:ext uri="{BB962C8B-B14F-4D97-AF65-F5344CB8AC3E}">
        <p14:creationId xmlns:p14="http://schemas.microsoft.com/office/powerpoint/2010/main" val="68344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8734926"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Reporting to CRAB – Three Key Dates</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2600712"/>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December 31</a:t>
            </a:r>
            <a:r>
              <a:rPr lang="en-US" sz="2400" baseline="30000" dirty="0">
                <a:solidFill>
                  <a:schemeClr val="bg1"/>
                </a:solidFill>
                <a:latin typeface="Georgia Pro" panose="02040502050405020303" pitchFamily="18" charset="0"/>
              </a:rPr>
              <a:t>st</a:t>
            </a:r>
            <a:r>
              <a:rPr lang="en-US" sz="2400" dirty="0">
                <a:solidFill>
                  <a:schemeClr val="bg1"/>
                </a:solidFill>
                <a:latin typeface="Georgia Pro" panose="02040502050405020303" pitchFamily="18" charset="0"/>
              </a:rPr>
              <a:t> – What you </a:t>
            </a:r>
            <a:r>
              <a:rPr lang="en-US" sz="2400" u="sng" dirty="0">
                <a:solidFill>
                  <a:schemeClr val="bg1"/>
                </a:solidFill>
                <a:latin typeface="Georgia Pro" panose="02040502050405020303" pitchFamily="18" charset="0"/>
              </a:rPr>
              <a:t>plan</a:t>
            </a:r>
            <a:r>
              <a:rPr lang="en-US" sz="2400" dirty="0">
                <a:solidFill>
                  <a:schemeClr val="bg1"/>
                </a:solidFill>
                <a:latin typeface="Georgia Pro" panose="02040502050405020303" pitchFamily="18" charset="0"/>
              </a:rPr>
              <a:t> to do next year</a:t>
            </a:r>
          </a:p>
          <a:p>
            <a:pPr marL="285750" indent="-28575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March 1</a:t>
            </a:r>
            <a:r>
              <a:rPr lang="en-US" sz="2400" baseline="30000" dirty="0">
                <a:solidFill>
                  <a:schemeClr val="bg1"/>
                </a:solidFill>
                <a:latin typeface="Georgia Pro" panose="02040502050405020303" pitchFamily="18" charset="0"/>
              </a:rPr>
              <a:t>st</a:t>
            </a:r>
            <a:r>
              <a:rPr lang="en-US" sz="2400" dirty="0">
                <a:solidFill>
                  <a:schemeClr val="bg1"/>
                </a:solidFill>
                <a:latin typeface="Georgia Pro" panose="02040502050405020303" pitchFamily="18" charset="0"/>
              </a:rPr>
              <a:t> – Current year’s adopted county road levy</a:t>
            </a:r>
          </a:p>
          <a:p>
            <a:pPr marL="742950" lvl="1"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Road levy diversion resolution</a:t>
            </a:r>
          </a:p>
          <a:p>
            <a:pPr marL="742950" lvl="1" indent="-28575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April 1</a:t>
            </a:r>
            <a:r>
              <a:rPr lang="en-US" sz="2400" baseline="30000" dirty="0">
                <a:solidFill>
                  <a:schemeClr val="bg1"/>
                </a:solidFill>
                <a:latin typeface="Georgia Pro" panose="02040502050405020303" pitchFamily="18" charset="0"/>
              </a:rPr>
              <a:t>st</a:t>
            </a:r>
            <a:r>
              <a:rPr lang="en-US" sz="2400" dirty="0">
                <a:solidFill>
                  <a:schemeClr val="bg1"/>
                </a:solidFill>
                <a:latin typeface="Georgia Pro" panose="02040502050405020303" pitchFamily="18" charset="0"/>
              </a:rPr>
              <a:t> – What you </a:t>
            </a:r>
            <a:r>
              <a:rPr lang="en-US" sz="2400" u="sng" dirty="0">
                <a:solidFill>
                  <a:schemeClr val="bg1"/>
                </a:solidFill>
                <a:latin typeface="Georgia Pro" panose="02040502050405020303" pitchFamily="18" charset="0"/>
              </a:rPr>
              <a:t>did</a:t>
            </a:r>
            <a:r>
              <a:rPr lang="en-US" sz="2400" dirty="0">
                <a:solidFill>
                  <a:schemeClr val="bg1"/>
                </a:solidFill>
                <a:latin typeface="Georgia Pro" panose="02040502050405020303" pitchFamily="18" charset="0"/>
              </a:rPr>
              <a:t> last year</a:t>
            </a:r>
          </a:p>
        </p:txBody>
      </p:sp>
    </p:spTree>
    <p:extLst>
      <p:ext uri="{BB962C8B-B14F-4D97-AF65-F5344CB8AC3E}">
        <p14:creationId xmlns:p14="http://schemas.microsoft.com/office/powerpoint/2010/main" val="336869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10010274"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Reporting to CRAB – Dec 31</a:t>
            </a:r>
            <a:r>
              <a:rPr lang="en-US" sz="3200" baseline="30000" dirty="0">
                <a:latin typeface="Source Sans Pro" panose="020B0503030403020204" pitchFamily="34" charset="0"/>
                <a:ea typeface="Source Sans Pro" panose="020B0503030403020204" pitchFamily="34" charset="0"/>
              </a:rPr>
              <a:t>st</a:t>
            </a:r>
            <a:r>
              <a:rPr lang="en-US" sz="3200" dirty="0">
                <a:latin typeface="Source Sans Pro" panose="020B0503030403020204" pitchFamily="34" charset="0"/>
                <a:ea typeface="Source Sans Pro" panose="020B0503030403020204" pitchFamily="34" charset="0"/>
              </a:rPr>
              <a:t> Plans for Next Year</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3693319"/>
          </a:xfrm>
          <a:prstGeom prst="rect">
            <a:avLst/>
          </a:prstGeom>
          <a:noFill/>
          <a:ln>
            <a:noFill/>
          </a:ln>
        </p:spPr>
        <p:txBody>
          <a:bodyPr wrap="square" rtlCol="0">
            <a:spAutoFit/>
          </a:bodyPr>
          <a:lstStyle/>
          <a:p>
            <a:pPr marL="342900" indent="-342900">
              <a:spcBef>
                <a:spcPts val="600"/>
              </a:spcBef>
              <a:buFont typeface="Arial" panose="020B0604020202020204" pitchFamily="34" charset="0"/>
              <a:buChar char="•"/>
            </a:pPr>
            <a:r>
              <a:rPr lang="en-US" sz="2400" dirty="0">
                <a:solidFill>
                  <a:schemeClr val="bg1"/>
                </a:solidFill>
                <a:latin typeface="Georgia Pro" panose="02040502050405020303" pitchFamily="18" charset="0"/>
              </a:rPr>
              <a:t>Annual Construction Program</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County Arterial Preservation Program</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Pavement Management Certification</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County Road Budget Summary</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Maintenance Management Work Plan</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Adopted 6-year Transportation Program</a:t>
            </a:r>
          </a:p>
        </p:txBody>
      </p:sp>
    </p:spTree>
    <p:extLst>
      <p:ext uri="{BB962C8B-B14F-4D97-AF65-F5344CB8AC3E}">
        <p14:creationId xmlns:p14="http://schemas.microsoft.com/office/powerpoint/2010/main" val="235073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9131968"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Reporting to CRAB – March 1</a:t>
            </a:r>
            <a:r>
              <a:rPr lang="en-US" sz="3200" baseline="30000" dirty="0">
                <a:latin typeface="Source Sans Pro" panose="020B0503030403020204" pitchFamily="34" charset="0"/>
                <a:ea typeface="Source Sans Pro" panose="020B0503030403020204" pitchFamily="34" charset="0"/>
              </a:rPr>
              <a:t>st</a:t>
            </a:r>
            <a:r>
              <a:rPr lang="en-US" sz="3200" dirty="0">
                <a:latin typeface="Source Sans Pro" panose="020B0503030403020204" pitchFamily="34" charset="0"/>
                <a:ea typeface="Source Sans Pro" panose="020B0503030403020204" pitchFamily="34" charset="0"/>
              </a:rPr>
              <a:t> Road Levy Details</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3154710"/>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What is the adopted county road levy for the year</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Includes details such as:</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Road district valuation</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Highest lawful road levy</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Any levy shift, diversion, or payment of traffic law enforcement from the county road fund</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The actual road levy amount adopted by the legislative authority</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Any banked levy capacity to be carried forward in future year</a:t>
            </a:r>
          </a:p>
        </p:txBody>
      </p:sp>
    </p:spTree>
    <p:extLst>
      <p:ext uri="{BB962C8B-B14F-4D97-AF65-F5344CB8AC3E}">
        <p14:creationId xmlns:p14="http://schemas.microsoft.com/office/powerpoint/2010/main" val="50756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6" name="TextBox 5">
            <a:extLst>
              <a:ext uri="{FF2B5EF4-FFF2-40B4-BE49-F238E27FC236}">
                <a16:creationId xmlns:a16="http://schemas.microsoft.com/office/drawing/2014/main" id="{C2E14ADB-BBD8-8354-8F4E-1D64BC34EA3D}"/>
              </a:ext>
            </a:extLst>
          </p:cNvPr>
          <p:cNvSpPr txBox="1"/>
          <p:nvPr/>
        </p:nvSpPr>
        <p:spPr>
          <a:xfrm>
            <a:off x="890337" y="1833857"/>
            <a:ext cx="463820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2F6ED"/>
                </a:solidFill>
                <a:latin typeface="Georgia Pro" panose="02040502050405020303" pitchFamily="18" charset="0"/>
              </a:rPr>
              <a:t>CRAB Staff Introductions</a:t>
            </a:r>
          </a:p>
          <a:p>
            <a:endParaRPr lang="en-US" sz="2400" dirty="0">
              <a:solidFill>
                <a:srgbClr val="F2F6ED"/>
              </a:solidFill>
              <a:latin typeface="Georgia Pro" panose="02040502050405020303" pitchFamily="18" charset="0"/>
            </a:endParaRPr>
          </a:p>
          <a:p>
            <a:pPr marL="342900" indent="-342900">
              <a:buFont typeface="Arial" panose="020B0604020202020204" pitchFamily="34" charset="0"/>
              <a:buChar char="•"/>
            </a:pPr>
            <a:r>
              <a:rPr lang="en-US" sz="2400" dirty="0">
                <a:solidFill>
                  <a:srgbClr val="F2F6ED"/>
                </a:solidFill>
                <a:latin typeface="Georgia Pro" panose="02040502050405020303" pitchFamily="18" charset="0"/>
              </a:rPr>
              <a:t>Questions?  Please contact CRAB Staff if you have any questions on the material presented.</a:t>
            </a:r>
          </a:p>
        </p:txBody>
      </p:sp>
      <p:sp>
        <p:nvSpPr>
          <p:cNvPr id="7" name="Rectangle 6">
            <a:extLst>
              <a:ext uri="{FF2B5EF4-FFF2-40B4-BE49-F238E27FC236}">
                <a16:creationId xmlns:a16="http://schemas.microsoft.com/office/drawing/2014/main" id="{638F3357-C7BC-C1D6-5CF3-AA3E1EF50A80}"/>
              </a:ext>
            </a:extLst>
          </p:cNvPr>
          <p:cNvSpPr/>
          <p:nvPr/>
        </p:nvSpPr>
        <p:spPr>
          <a:xfrm>
            <a:off x="0" y="342900"/>
            <a:ext cx="5570676"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solidFill>
                  <a:schemeClr val="bg1"/>
                </a:solidFill>
                <a:latin typeface="Georgia Pro" panose="02040502050405020303" pitchFamily="18" charset="0"/>
              </a:rPr>
              <a:t>Introductions and Questions</a:t>
            </a:r>
          </a:p>
        </p:txBody>
      </p:sp>
    </p:spTree>
    <p:extLst>
      <p:ext uri="{BB962C8B-B14F-4D97-AF65-F5344CB8AC3E}">
        <p14:creationId xmlns:p14="http://schemas.microsoft.com/office/powerpoint/2010/main" val="1091458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1" y="342900"/>
            <a:ext cx="10094495"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Reporting to CRAB – April 1</a:t>
            </a:r>
            <a:r>
              <a:rPr lang="en-US" sz="3200" baseline="30000" dirty="0">
                <a:latin typeface="Source Sans Pro" panose="020B0503030403020204" pitchFamily="34" charset="0"/>
                <a:ea typeface="Source Sans Pro" panose="020B0503030403020204" pitchFamily="34" charset="0"/>
              </a:rPr>
              <a:t>st</a:t>
            </a:r>
            <a:r>
              <a:rPr lang="en-US" sz="3200" dirty="0">
                <a:latin typeface="Source Sans Pro" panose="020B0503030403020204" pitchFamily="34" charset="0"/>
                <a:ea typeface="Source Sans Pro" panose="020B0503030403020204" pitchFamily="34" charset="0"/>
              </a:rPr>
              <a:t> What Did You Do?</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3954929"/>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Traffic law enforcement certification</a:t>
            </a: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Fish passage barrier expenditures</a:t>
            </a: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Annual construction report</a:t>
            </a: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Annual county arterial preservation program report</a:t>
            </a: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Annual certification</a:t>
            </a: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Maintenance management certification</a:t>
            </a: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Expenditures of marine navigation and moorage (Island and San Juan Only)</a:t>
            </a: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Annual ferry system operations report</a:t>
            </a:r>
          </a:p>
        </p:txBody>
      </p:sp>
    </p:spTree>
    <p:extLst>
      <p:ext uri="{BB962C8B-B14F-4D97-AF65-F5344CB8AC3E}">
        <p14:creationId xmlns:p14="http://schemas.microsoft.com/office/powerpoint/2010/main" val="4029162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9779550"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Reporting to CRAB – April 1</a:t>
            </a:r>
            <a:r>
              <a:rPr lang="en-US" sz="3200" baseline="30000" dirty="0">
                <a:latin typeface="Source Sans Pro" panose="020B0503030403020204" pitchFamily="34" charset="0"/>
                <a:ea typeface="Source Sans Pro" panose="020B0503030403020204" pitchFamily="34" charset="0"/>
              </a:rPr>
              <a:t>st</a:t>
            </a:r>
            <a:r>
              <a:rPr lang="en-US" sz="3200" dirty="0">
                <a:latin typeface="Source Sans Pro" panose="020B0503030403020204" pitchFamily="34" charset="0"/>
                <a:ea typeface="Source Sans Pro" panose="020B0503030403020204" pitchFamily="34" charset="0"/>
              </a:rPr>
              <a:t> County Road Log</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5201424"/>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CRAB shall maintain a master road log of all 39 counties</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How did your road system change last year?</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Road log manager submits all changes to control fields last year</a:t>
            </a:r>
          </a:p>
          <a:p>
            <a:pPr marL="742950" lvl="1"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Surface type, road and shoulder width, traffic counts, number of bridges, etc.</a:t>
            </a:r>
          </a:p>
          <a:p>
            <a:pPr marL="742950" lvl="1"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Must include supporting documentation</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Used to calculate the portion of the Motor Vehicle Fuel Tax (MVFT) and County Arterial Trust Account (CAPP) each county will receive</a:t>
            </a:r>
          </a:p>
          <a:p>
            <a:pPr marL="742950" lvl="1"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These allocation factors are adopted by the </a:t>
            </a:r>
            <a:r>
              <a:rPr lang="en-US" dirty="0" err="1">
                <a:solidFill>
                  <a:schemeClr val="bg1"/>
                </a:solidFill>
                <a:latin typeface="Georgia Pro" panose="02040502050405020303" pitchFamily="18" charset="0"/>
              </a:rPr>
              <a:t>CRABoard</a:t>
            </a:r>
            <a:r>
              <a:rPr lang="en-US" dirty="0">
                <a:solidFill>
                  <a:schemeClr val="bg1"/>
                </a:solidFill>
                <a:latin typeface="Georgia Pro" panose="02040502050405020303" pitchFamily="18" charset="0"/>
              </a:rPr>
              <a:t> at the July meeting for use in the following calendar year</a:t>
            </a:r>
          </a:p>
          <a:p>
            <a:pPr marL="283464" lvl="1" indent="-283464">
              <a:spcBef>
                <a:spcPts val="600"/>
              </a:spcBef>
              <a:buFont typeface="Arial" panose="020B0604020202020204" pitchFamily="34" charset="0"/>
              <a:buChar char="•"/>
            </a:pPr>
            <a:r>
              <a:rPr lang="en-US" sz="2400" dirty="0">
                <a:solidFill>
                  <a:schemeClr val="bg1"/>
                </a:solidFill>
                <a:latin typeface="Georgia Pro" panose="02040502050405020303" pitchFamily="18" charset="0"/>
              </a:rPr>
              <a:t>Road log must be signed and certified by the county engineer</a:t>
            </a:r>
          </a:p>
          <a:p>
            <a:pPr marL="0" lvl="1">
              <a:spcBef>
                <a:spcPts val="600"/>
              </a:spcBef>
            </a:pPr>
            <a:endParaRPr lang="en-US"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126253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B09C"/>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47EFED53-1143-2E09-A0AD-FB3CF89B3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966" y="5903781"/>
            <a:ext cx="2203749" cy="689078"/>
          </a:xfrm>
          <a:prstGeom prst="rect">
            <a:avLst/>
          </a:prstGeom>
        </p:spPr>
      </p:pic>
      <p:sp>
        <p:nvSpPr>
          <p:cNvPr id="5" name="Title 1">
            <a:extLst>
              <a:ext uri="{FF2B5EF4-FFF2-40B4-BE49-F238E27FC236}">
                <a16:creationId xmlns:a16="http://schemas.microsoft.com/office/drawing/2014/main" id="{DF378C28-BAE1-B431-8EAB-1F7593BA6C07}"/>
              </a:ext>
            </a:extLst>
          </p:cNvPr>
          <p:cNvSpPr>
            <a:spLocks noGrp="1"/>
          </p:cNvSpPr>
          <p:nvPr>
            <p:ph type="ctrTitle"/>
          </p:nvPr>
        </p:nvSpPr>
        <p:spPr>
          <a:xfrm>
            <a:off x="1075908" y="1158473"/>
            <a:ext cx="10040184" cy="4509993"/>
          </a:xfrm>
        </p:spPr>
        <p:txBody>
          <a:bodyPr>
            <a:noAutofit/>
          </a:bodyPr>
          <a:lstStyle/>
          <a:p>
            <a:r>
              <a:rPr lang="en-US" sz="2800" dirty="0">
                <a:solidFill>
                  <a:srgbClr val="F2F6ED"/>
                </a:solidFill>
                <a:latin typeface="Georgia Pro" panose="02040502050405020303" pitchFamily="18" charset="0"/>
              </a:rPr>
              <a:t>Rural Arterial Program (RAP)</a:t>
            </a:r>
            <a:br>
              <a:rPr lang="en-US" sz="2800" dirty="0">
                <a:solidFill>
                  <a:srgbClr val="F2F6ED"/>
                </a:solidFill>
                <a:latin typeface="Georgia Pro" panose="02040502050405020303" pitchFamily="18" charset="0"/>
              </a:rPr>
            </a:br>
            <a:br>
              <a:rPr lang="en-US" sz="2800" dirty="0">
                <a:solidFill>
                  <a:srgbClr val="F2F6ED"/>
                </a:solidFill>
                <a:latin typeface="Georgia Pro" panose="02040502050405020303" pitchFamily="18" charset="0"/>
              </a:rPr>
            </a:br>
            <a:r>
              <a:rPr lang="en-US" sz="2800" dirty="0">
                <a:solidFill>
                  <a:srgbClr val="F2F6ED"/>
                </a:solidFill>
                <a:latin typeface="Georgia Pro" panose="02040502050405020303" pitchFamily="18" charset="0"/>
              </a:rPr>
              <a:t>County Arterial Preservation Program (CAPP)</a:t>
            </a:r>
            <a:br>
              <a:rPr lang="en-US" sz="2800" dirty="0">
                <a:solidFill>
                  <a:srgbClr val="F2F6ED"/>
                </a:solidFill>
                <a:latin typeface="Georgia Pro" panose="02040502050405020303" pitchFamily="18" charset="0"/>
              </a:rPr>
            </a:br>
            <a:br>
              <a:rPr lang="en-US" sz="2800" dirty="0">
                <a:solidFill>
                  <a:srgbClr val="F2F6ED"/>
                </a:solidFill>
                <a:latin typeface="Georgia Pro" panose="02040502050405020303" pitchFamily="18" charset="0"/>
              </a:rPr>
            </a:br>
            <a:r>
              <a:rPr lang="en-US" sz="2800" dirty="0">
                <a:solidFill>
                  <a:srgbClr val="F2F6ED"/>
                </a:solidFill>
                <a:latin typeface="Georgia Pro" panose="02040502050405020303" pitchFamily="18" charset="0"/>
              </a:rPr>
              <a:t>County Ferry Capital Improvement Program (CFCIP)</a:t>
            </a:r>
            <a:br>
              <a:rPr lang="en-US" sz="2800" dirty="0">
                <a:solidFill>
                  <a:srgbClr val="F2F6ED"/>
                </a:solidFill>
                <a:latin typeface="Georgia Pro" panose="02040502050405020303" pitchFamily="18" charset="0"/>
              </a:rPr>
            </a:br>
            <a:br>
              <a:rPr lang="en-US" sz="2800" dirty="0">
                <a:solidFill>
                  <a:srgbClr val="F2F6ED"/>
                </a:solidFill>
                <a:latin typeface="Georgia Pro" panose="02040502050405020303" pitchFamily="18" charset="0"/>
              </a:rPr>
            </a:br>
            <a:r>
              <a:rPr lang="en-US" sz="2800" dirty="0">
                <a:solidFill>
                  <a:srgbClr val="F2F6ED"/>
                </a:solidFill>
                <a:latin typeface="Georgia Pro" panose="02040502050405020303" pitchFamily="18" charset="0"/>
              </a:rPr>
              <a:t>Emergency Loan Program (ELP)</a:t>
            </a:r>
          </a:p>
        </p:txBody>
      </p:sp>
      <p:sp>
        <p:nvSpPr>
          <p:cNvPr id="4" name="Subtitle 2">
            <a:extLst>
              <a:ext uri="{FF2B5EF4-FFF2-40B4-BE49-F238E27FC236}">
                <a16:creationId xmlns:a16="http://schemas.microsoft.com/office/drawing/2014/main" id="{5DD1A809-0B54-4A47-E109-2433853A947E}"/>
              </a:ext>
            </a:extLst>
          </p:cNvPr>
          <p:cNvSpPr>
            <a:spLocks noGrp="1"/>
          </p:cNvSpPr>
          <p:nvPr>
            <p:ph type="subTitle" idx="1"/>
          </p:nvPr>
        </p:nvSpPr>
        <p:spPr>
          <a:xfrm>
            <a:off x="2719137" y="1401047"/>
            <a:ext cx="7070829" cy="800908"/>
          </a:xfrm>
        </p:spPr>
        <p:txBody>
          <a:bodyPr>
            <a:noAutofit/>
          </a:bodyPr>
          <a:lstStyle/>
          <a:p>
            <a:r>
              <a:rPr lang="en-US" sz="4400" dirty="0">
                <a:solidFill>
                  <a:srgbClr val="002625"/>
                </a:solidFill>
                <a:latin typeface="Source Sans Pro" panose="020B0503030403020204" pitchFamily="34" charset="0"/>
                <a:ea typeface="Source Sans Pro" panose="020B0503030403020204" pitchFamily="34" charset="0"/>
              </a:rPr>
              <a:t>Office of the County Engineer</a:t>
            </a:r>
          </a:p>
        </p:txBody>
      </p:sp>
      <p:cxnSp>
        <p:nvCxnSpPr>
          <p:cNvPr id="6" name="Straight Connector 5">
            <a:extLst>
              <a:ext uri="{FF2B5EF4-FFF2-40B4-BE49-F238E27FC236}">
                <a16:creationId xmlns:a16="http://schemas.microsoft.com/office/drawing/2014/main" id="{624F6F9E-D491-EA8F-A1AA-E0C5C7328DAB}"/>
              </a:ext>
            </a:extLst>
          </p:cNvPr>
          <p:cNvCxnSpPr/>
          <p:nvPr/>
        </p:nvCxnSpPr>
        <p:spPr>
          <a:xfrm>
            <a:off x="3333084" y="2382656"/>
            <a:ext cx="5684068" cy="0"/>
          </a:xfrm>
          <a:prstGeom prst="line">
            <a:avLst/>
          </a:prstGeom>
          <a:ln>
            <a:solidFill>
              <a:srgbClr val="0026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16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6096000"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Office of the County Engineer</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4678204"/>
          </a:xfrm>
          <a:prstGeom prst="rect">
            <a:avLst/>
          </a:prstGeom>
          <a:noFill/>
          <a:ln>
            <a:noFill/>
          </a:ln>
        </p:spPr>
        <p:txBody>
          <a:bodyPr wrap="square" rtlCol="0">
            <a:spAutoFit/>
          </a:bodyPr>
          <a:lstStyle/>
          <a:p>
            <a:pPr>
              <a:spcBef>
                <a:spcPts val="600"/>
              </a:spcBef>
            </a:pPr>
            <a:r>
              <a:rPr lang="en-US" sz="2400" dirty="0">
                <a:solidFill>
                  <a:schemeClr val="bg1"/>
                </a:solidFill>
                <a:latin typeface="Georgia Pro" panose="02040502050405020303" pitchFamily="18" charset="0"/>
              </a:rPr>
              <a:t>Q: Why is there an Office of the County Engineer?</a:t>
            </a:r>
          </a:p>
          <a:p>
            <a:pPr>
              <a:spcBef>
                <a:spcPts val="600"/>
              </a:spcBef>
            </a:pPr>
            <a:r>
              <a:rPr lang="en-US" sz="2400" dirty="0">
                <a:solidFill>
                  <a:schemeClr val="bg1"/>
                </a:solidFill>
                <a:latin typeface="Georgia Pro" panose="02040502050405020303" pitchFamily="18" charset="0"/>
              </a:rPr>
              <a:t>A: Because the State of Washington says so!</a:t>
            </a:r>
          </a:p>
          <a:p>
            <a:pPr>
              <a:spcBef>
                <a:spcPts val="600"/>
              </a:spcBef>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36.75.020 – All things county road are the responsibility of the legislative authority under the supervision and direction of the county engineer.</a:t>
            </a:r>
          </a:p>
          <a:p>
            <a:pPr marL="742950" lvl="1"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County commissioners were originally road district commissioners!</a:t>
            </a:r>
          </a:p>
          <a:p>
            <a:pPr marL="742950" lvl="1"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36.80.010 – The legislative authority shall employ a county road engineer</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36.80.020 – Must be a licensed professional </a:t>
            </a:r>
            <a:r>
              <a:rPr lang="en-US" sz="2400" u="sng" dirty="0">
                <a:solidFill>
                  <a:schemeClr val="bg1"/>
                </a:solidFill>
                <a:latin typeface="Georgia Pro" panose="02040502050405020303" pitchFamily="18" charset="0"/>
              </a:rPr>
              <a:t>civil</a:t>
            </a:r>
            <a:r>
              <a:rPr lang="en-US" sz="2400" dirty="0">
                <a:solidFill>
                  <a:schemeClr val="bg1"/>
                </a:solidFill>
                <a:latin typeface="Georgia Pro" panose="02040502050405020303" pitchFamily="18" charset="0"/>
              </a:rPr>
              <a:t> engineer and shall serve at the pleasure of the Board</a:t>
            </a:r>
          </a:p>
        </p:txBody>
      </p:sp>
    </p:spTree>
    <p:extLst>
      <p:ext uri="{BB962C8B-B14F-4D97-AF65-F5344CB8AC3E}">
        <p14:creationId xmlns:p14="http://schemas.microsoft.com/office/powerpoint/2010/main" val="2200557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412C2D2-2210-5CF7-4FF1-50EFEDED6CE1}"/>
              </a:ext>
            </a:extLst>
          </p:cNvPr>
          <p:cNvSpPr/>
          <p:nvPr/>
        </p:nvSpPr>
        <p:spPr>
          <a:xfrm>
            <a:off x="951332" y="1518006"/>
            <a:ext cx="4676279" cy="4064647"/>
          </a:xfrm>
          <a:prstGeom prst="rect">
            <a:avLst/>
          </a:prstGeom>
          <a:solidFill>
            <a:srgbClr val="5E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7C3B3B-373C-0577-B4D9-3E1D2121259D}"/>
              </a:ext>
            </a:extLst>
          </p:cNvPr>
          <p:cNvSpPr/>
          <p:nvPr/>
        </p:nvSpPr>
        <p:spPr>
          <a:xfrm>
            <a:off x="6392778" y="1518006"/>
            <a:ext cx="4676279" cy="4064647"/>
          </a:xfrm>
          <a:prstGeom prst="rect">
            <a:avLst/>
          </a:prstGeom>
          <a:solidFill>
            <a:srgbClr val="5E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10804358"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Office of the County Engineer – The Relationship Distilled</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1147847" y="1842837"/>
            <a:ext cx="4883983" cy="3508653"/>
          </a:xfrm>
          <a:prstGeom prst="rect">
            <a:avLst/>
          </a:prstGeom>
          <a:noFill/>
          <a:ln>
            <a:noFill/>
          </a:ln>
        </p:spPr>
        <p:txBody>
          <a:bodyPr wrap="square" rtlCol="0">
            <a:spAutoFit/>
          </a:bodyPr>
          <a:lstStyle/>
          <a:p>
            <a:pPr>
              <a:spcBef>
                <a:spcPts val="600"/>
              </a:spcBef>
            </a:pPr>
            <a:r>
              <a:rPr lang="en-US" sz="2400" dirty="0">
                <a:solidFill>
                  <a:schemeClr val="bg1"/>
                </a:solidFill>
                <a:latin typeface="Georgia Pro" panose="02040502050405020303" pitchFamily="18" charset="0"/>
              </a:rPr>
              <a:t>The Legislative Authority</a:t>
            </a:r>
          </a:p>
          <a:p>
            <a:pPr>
              <a:spcBef>
                <a:spcPts val="600"/>
              </a:spcBef>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Sets policy</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Sets the budget</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Sets level of service</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Reviews the County Engineer’s performance</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Receives regular updates</a:t>
            </a:r>
          </a:p>
        </p:txBody>
      </p:sp>
      <p:sp>
        <p:nvSpPr>
          <p:cNvPr id="4" name="TextBox 3">
            <a:extLst>
              <a:ext uri="{FF2B5EF4-FFF2-40B4-BE49-F238E27FC236}">
                <a16:creationId xmlns:a16="http://schemas.microsoft.com/office/drawing/2014/main" id="{695C45C4-CFB5-E218-547A-BAB47AD097D1}"/>
              </a:ext>
            </a:extLst>
          </p:cNvPr>
          <p:cNvSpPr txBox="1"/>
          <p:nvPr/>
        </p:nvSpPr>
        <p:spPr>
          <a:xfrm>
            <a:off x="6589293" y="1842832"/>
            <a:ext cx="4883983" cy="3231654"/>
          </a:xfrm>
          <a:prstGeom prst="rect">
            <a:avLst/>
          </a:prstGeom>
          <a:noFill/>
        </p:spPr>
        <p:txBody>
          <a:bodyPr wrap="square" rtlCol="0">
            <a:spAutoFit/>
          </a:bodyPr>
          <a:lstStyle/>
          <a:p>
            <a:pPr>
              <a:spcBef>
                <a:spcPts val="600"/>
              </a:spcBef>
            </a:pPr>
            <a:r>
              <a:rPr lang="en-US" sz="2400" dirty="0">
                <a:solidFill>
                  <a:schemeClr val="bg1"/>
                </a:solidFill>
                <a:latin typeface="Georgia Pro" panose="02040502050405020303" pitchFamily="18" charset="0"/>
              </a:rPr>
              <a:t>The County Engineer</a:t>
            </a:r>
          </a:p>
          <a:p>
            <a:pPr>
              <a:spcBef>
                <a:spcPts val="600"/>
              </a:spcBef>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Implements policy</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Leads and manages the department</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Manages personnel and budget</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Reports regularly to the Legislative Authority</a:t>
            </a:r>
          </a:p>
          <a:p>
            <a:endParaRPr lang="en-US" dirty="0"/>
          </a:p>
        </p:txBody>
      </p:sp>
    </p:spTree>
    <p:extLst>
      <p:ext uri="{BB962C8B-B14F-4D97-AF65-F5344CB8AC3E}">
        <p14:creationId xmlns:p14="http://schemas.microsoft.com/office/powerpoint/2010/main" val="260065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6096000"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Office of the County Engineer</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4524315"/>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The person holding the title of County Engineer is:</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A public official, </a:t>
            </a:r>
            <a:r>
              <a:rPr lang="en-US" b="1" u="sng" dirty="0">
                <a:solidFill>
                  <a:schemeClr val="bg1"/>
                </a:solidFill>
                <a:latin typeface="Georgia Pro" panose="02040502050405020303" pitchFamily="18" charset="0"/>
              </a:rPr>
              <a:t>and</a:t>
            </a:r>
          </a:p>
          <a:p>
            <a:pPr marL="1200150" lvl="2" indent="-285750">
              <a:spcBef>
                <a:spcPts val="600"/>
              </a:spcBef>
              <a:buFont typeface="Arial" panose="020B0604020202020204" pitchFamily="34" charset="0"/>
              <a:buChar char="•"/>
            </a:pPr>
            <a:endParaRPr lang="en-US" sz="800" b="1" u="sng" dirty="0">
              <a:solidFill>
                <a:schemeClr val="bg1"/>
              </a:solidFill>
              <a:latin typeface="Georgia Pro" panose="02040502050405020303" pitchFamily="18" charset="0"/>
            </a:endParaRP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A professional engineer, </a:t>
            </a:r>
            <a:r>
              <a:rPr lang="en-US" b="1" u="sng" dirty="0">
                <a:solidFill>
                  <a:schemeClr val="bg1"/>
                </a:solidFill>
                <a:latin typeface="Georgia Pro" panose="02040502050405020303" pitchFamily="18" charset="0"/>
              </a:rPr>
              <a:t>and</a:t>
            </a:r>
          </a:p>
          <a:p>
            <a:pPr marL="1200150" lvl="2" indent="-285750">
              <a:spcBef>
                <a:spcPts val="600"/>
              </a:spcBef>
              <a:buFont typeface="Arial" panose="020B0604020202020204" pitchFamily="34" charset="0"/>
              <a:buChar char="•"/>
            </a:pPr>
            <a:endParaRPr lang="en-US" sz="800" b="1" dirty="0">
              <a:solidFill>
                <a:schemeClr val="bg1"/>
              </a:solidFill>
              <a:latin typeface="Georgia Pro" panose="02040502050405020303" pitchFamily="18" charset="0"/>
            </a:endParaRP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A member of a county department, </a:t>
            </a:r>
            <a:r>
              <a:rPr lang="en-US" b="1" u="sng" dirty="0">
                <a:solidFill>
                  <a:schemeClr val="bg1"/>
                </a:solidFill>
                <a:latin typeface="Georgia Pro" panose="02040502050405020303" pitchFamily="18" charset="0"/>
              </a:rPr>
              <a:t>and</a:t>
            </a:r>
            <a:endParaRPr lang="en-US" b="1" dirty="0">
              <a:solidFill>
                <a:schemeClr val="bg1"/>
              </a:solidFill>
              <a:latin typeface="Georgia Pro" panose="02040502050405020303" pitchFamily="18" charset="0"/>
            </a:endParaRPr>
          </a:p>
          <a:p>
            <a:pPr marL="1657350" lvl="3"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The Office of the County Engineer is more than one person!</a:t>
            </a:r>
          </a:p>
          <a:p>
            <a:pPr marL="1657350" lvl="3"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Oversight and quality control</a:t>
            </a:r>
          </a:p>
          <a:p>
            <a:pPr>
              <a:spcBef>
                <a:spcPts val="600"/>
              </a:spcBef>
            </a:pPr>
            <a:endParaRPr lang="en-US" sz="2400" dirty="0">
              <a:solidFill>
                <a:schemeClr val="bg1"/>
              </a:solidFill>
              <a:latin typeface="Georgia Pro" panose="02040502050405020303" pitchFamily="18" charset="0"/>
            </a:endParaRPr>
          </a:p>
          <a:p>
            <a:pPr algn="ctr">
              <a:spcBef>
                <a:spcPts val="600"/>
              </a:spcBef>
            </a:pPr>
            <a:r>
              <a:rPr lang="en-US" sz="2400" u="sng" dirty="0">
                <a:solidFill>
                  <a:srgbClr val="C0B09C"/>
                </a:solidFill>
                <a:latin typeface="Georgia Pro" panose="02040502050405020303" pitchFamily="18" charset="0"/>
              </a:rPr>
              <a:t>All regulated activities and procedures are based on </a:t>
            </a:r>
          </a:p>
          <a:p>
            <a:pPr algn="ctr">
              <a:spcBef>
                <a:spcPts val="600"/>
              </a:spcBef>
            </a:pPr>
            <a:r>
              <a:rPr lang="en-US" sz="2400" u="sng" dirty="0">
                <a:solidFill>
                  <a:srgbClr val="C0B09C"/>
                </a:solidFill>
                <a:latin typeface="Georgia Pro" panose="02040502050405020303" pitchFamily="18" charset="0"/>
              </a:rPr>
              <a:t>the protection and use of the county road fund</a:t>
            </a:r>
            <a:r>
              <a:rPr lang="en-US" dirty="0">
                <a:solidFill>
                  <a:srgbClr val="C0B09C"/>
                </a:solidFill>
                <a:latin typeface="Georgia Pro" panose="02040502050405020303" pitchFamily="18" charset="0"/>
              </a:rPr>
              <a:t>	</a:t>
            </a:r>
          </a:p>
        </p:txBody>
      </p:sp>
    </p:spTree>
    <p:extLst>
      <p:ext uri="{BB962C8B-B14F-4D97-AF65-F5344CB8AC3E}">
        <p14:creationId xmlns:p14="http://schemas.microsoft.com/office/powerpoint/2010/main" val="35396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10336694"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Office of the County Engineer – Statutory Duties</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674412"/>
            <a:ext cx="10336695" cy="4154984"/>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36.80.015 – Office at the county seat</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36.80.020 – Duly qualified and experienced in highway and road engineering and construction</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36.80.030 – Certify to the Board and has authority over all estimates and all bills for labor, materials, provisions, and supplies</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36.80.040 – Office of the County Engineer is an office of record</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36.80.050 – Shall ensure that a highway plat record is kept and publicly accessible</a:t>
            </a:r>
          </a:p>
        </p:txBody>
      </p:sp>
    </p:spTree>
    <p:extLst>
      <p:ext uri="{BB962C8B-B14F-4D97-AF65-F5344CB8AC3E}">
        <p14:creationId xmlns:p14="http://schemas.microsoft.com/office/powerpoint/2010/main" val="4028753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10336694"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Office of the County Engineer – Statutory Duties (cont’d)</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4847481"/>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36.80.060 – Maintain and has authority over complete and accurate records of all expenditures for:</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Administration</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Bond and warrant retirement</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Maintenance</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Construction</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Purchase and operation of road equipment</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Purchase or manufacture of materials and supplies</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Maintain a true and complete inventory of all road equipment</a:t>
            </a:r>
          </a:p>
          <a:p>
            <a:pPr marL="1200150" lvl="2"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36.80.070 – All road construction work in accordance with plans and specifications prepared by or under the direct supervision of the county road engineer.	</a:t>
            </a:r>
          </a:p>
        </p:txBody>
      </p:sp>
    </p:spTree>
    <p:extLst>
      <p:ext uri="{BB962C8B-B14F-4D97-AF65-F5344CB8AC3E}">
        <p14:creationId xmlns:p14="http://schemas.microsoft.com/office/powerpoint/2010/main" val="1116050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B09C"/>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47EFED53-1143-2E09-A0AD-FB3CF89B3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966" y="5903781"/>
            <a:ext cx="2203749" cy="689078"/>
          </a:xfrm>
          <a:prstGeom prst="rect">
            <a:avLst/>
          </a:prstGeom>
        </p:spPr>
      </p:pic>
      <p:sp>
        <p:nvSpPr>
          <p:cNvPr id="4" name="Subtitle 2">
            <a:extLst>
              <a:ext uri="{FF2B5EF4-FFF2-40B4-BE49-F238E27FC236}">
                <a16:creationId xmlns:a16="http://schemas.microsoft.com/office/drawing/2014/main" id="{5DD1A809-0B54-4A47-E109-2433853A947E}"/>
              </a:ext>
            </a:extLst>
          </p:cNvPr>
          <p:cNvSpPr>
            <a:spLocks noGrp="1"/>
          </p:cNvSpPr>
          <p:nvPr>
            <p:ph type="subTitle" idx="1"/>
          </p:nvPr>
        </p:nvSpPr>
        <p:spPr>
          <a:xfrm>
            <a:off x="3333084" y="1401047"/>
            <a:ext cx="5960496" cy="800908"/>
          </a:xfrm>
        </p:spPr>
        <p:txBody>
          <a:bodyPr>
            <a:normAutofit/>
          </a:bodyPr>
          <a:lstStyle/>
          <a:p>
            <a:r>
              <a:rPr lang="en-US" sz="4800" dirty="0">
                <a:solidFill>
                  <a:srgbClr val="002625"/>
                </a:solidFill>
                <a:latin typeface="Source Sans Pro" panose="020B0503030403020204" pitchFamily="34" charset="0"/>
                <a:ea typeface="Source Sans Pro" panose="020B0503030403020204" pitchFamily="34" charset="0"/>
              </a:rPr>
              <a:t>Road Purpose</a:t>
            </a:r>
          </a:p>
        </p:txBody>
      </p:sp>
      <p:sp>
        <p:nvSpPr>
          <p:cNvPr id="5" name="Title 1">
            <a:extLst>
              <a:ext uri="{FF2B5EF4-FFF2-40B4-BE49-F238E27FC236}">
                <a16:creationId xmlns:a16="http://schemas.microsoft.com/office/drawing/2014/main" id="{DF378C28-BAE1-B431-8EAB-1F7593BA6C07}"/>
              </a:ext>
            </a:extLst>
          </p:cNvPr>
          <p:cNvSpPr>
            <a:spLocks noGrp="1"/>
          </p:cNvSpPr>
          <p:nvPr>
            <p:ph type="ctrTitle"/>
          </p:nvPr>
        </p:nvSpPr>
        <p:spPr>
          <a:xfrm>
            <a:off x="1075908" y="905808"/>
            <a:ext cx="10040184" cy="2330688"/>
          </a:xfrm>
        </p:spPr>
        <p:txBody>
          <a:bodyPr>
            <a:noAutofit/>
          </a:bodyPr>
          <a:lstStyle/>
          <a:p>
            <a:r>
              <a:rPr lang="en-US" sz="2800" dirty="0">
                <a:solidFill>
                  <a:srgbClr val="F2F6ED"/>
                </a:solidFill>
                <a:latin typeface="Georgia Pro" panose="02040502050405020303" pitchFamily="18" charset="0"/>
              </a:rPr>
              <a:t>County Road Levy</a:t>
            </a:r>
          </a:p>
        </p:txBody>
      </p:sp>
      <p:cxnSp>
        <p:nvCxnSpPr>
          <p:cNvPr id="6" name="Straight Connector 5">
            <a:extLst>
              <a:ext uri="{FF2B5EF4-FFF2-40B4-BE49-F238E27FC236}">
                <a16:creationId xmlns:a16="http://schemas.microsoft.com/office/drawing/2014/main" id="{624F6F9E-D491-EA8F-A1AA-E0C5C7328DAB}"/>
              </a:ext>
            </a:extLst>
          </p:cNvPr>
          <p:cNvCxnSpPr/>
          <p:nvPr/>
        </p:nvCxnSpPr>
        <p:spPr>
          <a:xfrm>
            <a:off x="3333084" y="2382656"/>
            <a:ext cx="5684068" cy="0"/>
          </a:xfrm>
          <a:prstGeom prst="line">
            <a:avLst/>
          </a:prstGeom>
          <a:ln>
            <a:solidFill>
              <a:srgbClr val="0026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031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7026442"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County Road Levy – Property Tax</a:t>
            </a:r>
            <a:endParaRPr lang="en-US" sz="3200" dirty="0">
              <a:latin typeface="Source Sans Pro" panose="020B0503030403020204" pitchFamily="34" charset="0"/>
              <a:ea typeface="Source Sans Pro" panose="020B0503030403020204" pitchFamily="34" charset="0"/>
            </a:endParaRP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3908762"/>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Based on the appraised value property </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Levy</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742950" lvl="1"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Verb – The act of imposing taxes, assessments, or charges</a:t>
            </a:r>
          </a:p>
          <a:p>
            <a:pPr marL="742950" lvl="1"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Noun – The total amount of taxes, assessments, or charges imposed by the government</a:t>
            </a:r>
          </a:p>
          <a:p>
            <a:pPr marL="742950" lvl="1"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Rate – The rate necessary to raise an amount of revenue.  Typically, in dollars and cents per $1000 of assessed value</a:t>
            </a:r>
          </a:p>
          <a:p>
            <a:pPr marL="742950" lvl="1"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Limit – The restriction on the amount that a district’s tax levy may increase over the highest lawful levy since 1985</a:t>
            </a:r>
          </a:p>
          <a:p>
            <a:pPr marL="742950" lvl="1"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Lid-Lift – A ballot measure authorizing the district to increase their levy rate beyond the levy limit</a:t>
            </a:r>
          </a:p>
        </p:txBody>
      </p:sp>
    </p:spTree>
    <p:extLst>
      <p:ext uri="{BB962C8B-B14F-4D97-AF65-F5344CB8AC3E}">
        <p14:creationId xmlns:p14="http://schemas.microsoft.com/office/powerpoint/2010/main" val="108619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4" name="TextBox 3">
            <a:extLst>
              <a:ext uri="{FF2B5EF4-FFF2-40B4-BE49-F238E27FC236}">
                <a16:creationId xmlns:a16="http://schemas.microsoft.com/office/drawing/2014/main" id="{E546D8DB-AE5D-049C-3F18-B44761F32525}"/>
              </a:ext>
            </a:extLst>
          </p:cNvPr>
          <p:cNvSpPr txBox="1"/>
          <p:nvPr/>
        </p:nvSpPr>
        <p:spPr>
          <a:xfrm>
            <a:off x="890337" y="3741656"/>
            <a:ext cx="5121443" cy="2400657"/>
          </a:xfrm>
          <a:prstGeom prst="rect">
            <a:avLst/>
          </a:prstGeom>
          <a:noFill/>
        </p:spPr>
        <p:txBody>
          <a:bodyPr wrap="square" rtlCol="0">
            <a:spAutoFit/>
          </a:bodyPr>
          <a:lstStyle/>
          <a:p>
            <a:r>
              <a:rPr lang="en-US" sz="2400" dirty="0">
                <a:solidFill>
                  <a:srgbClr val="F2F6ED"/>
                </a:solidFill>
                <a:latin typeface="Georgia Pro" panose="02040502050405020303" pitchFamily="18" charset="0"/>
              </a:rPr>
              <a:t>Session 1</a:t>
            </a:r>
          </a:p>
          <a:p>
            <a:endParaRPr lang="en-US" dirty="0">
              <a:solidFill>
                <a:srgbClr val="F2F6ED"/>
              </a:solidFill>
              <a:latin typeface="Georgia Pro" panose="02040502050405020303" pitchFamily="18" charset="0"/>
            </a:endParaRPr>
          </a:p>
          <a:p>
            <a:pPr marL="285750" indent="-285750">
              <a:buFont typeface="Arial" panose="020B0604020202020204" pitchFamily="34" charset="0"/>
              <a:buChar char="•"/>
            </a:pPr>
            <a:r>
              <a:rPr lang="en-US" dirty="0">
                <a:solidFill>
                  <a:srgbClr val="F2F6ED"/>
                </a:solidFill>
                <a:latin typeface="Georgia Pro" panose="02040502050405020303" pitchFamily="18" charset="0"/>
              </a:rPr>
              <a:t>Laws and Rules</a:t>
            </a:r>
          </a:p>
          <a:p>
            <a:pPr marL="285750" indent="-285750">
              <a:buFont typeface="Arial" panose="020B0604020202020204" pitchFamily="34" charset="0"/>
              <a:buChar char="•"/>
            </a:pPr>
            <a:r>
              <a:rPr lang="en-US" dirty="0">
                <a:solidFill>
                  <a:srgbClr val="F2F6ED"/>
                </a:solidFill>
                <a:latin typeface="Georgia Pro" panose="02040502050405020303" pitchFamily="18" charset="0"/>
              </a:rPr>
              <a:t>County Road Administration Board (CRAB)</a:t>
            </a:r>
          </a:p>
          <a:p>
            <a:pPr marL="285750" indent="-285750">
              <a:buFont typeface="Arial" panose="020B0604020202020204" pitchFamily="34" charset="0"/>
              <a:buChar char="•"/>
            </a:pPr>
            <a:r>
              <a:rPr lang="en-US" dirty="0">
                <a:solidFill>
                  <a:srgbClr val="F2F6ED"/>
                </a:solidFill>
                <a:latin typeface="Georgia Pro" panose="02040502050405020303" pitchFamily="18" charset="0"/>
              </a:rPr>
              <a:t>CRAB WACs, Standards of Good Practice and Required Reporting</a:t>
            </a:r>
          </a:p>
          <a:p>
            <a:pPr marL="285750" indent="-285750">
              <a:buFont typeface="Arial" panose="020B0604020202020204" pitchFamily="34" charset="0"/>
              <a:buChar char="•"/>
            </a:pPr>
            <a:r>
              <a:rPr lang="en-US" dirty="0">
                <a:solidFill>
                  <a:srgbClr val="F2F6ED"/>
                </a:solidFill>
                <a:latin typeface="Georgia Pro" panose="02040502050405020303" pitchFamily="18" charset="0"/>
              </a:rPr>
              <a:t>Office of County Engineer</a:t>
            </a:r>
          </a:p>
          <a:p>
            <a:pPr marL="285750" indent="-285750">
              <a:buFont typeface="Arial" panose="020B0604020202020204" pitchFamily="34" charset="0"/>
              <a:buChar char="•"/>
            </a:pPr>
            <a:r>
              <a:rPr lang="en-US" dirty="0">
                <a:solidFill>
                  <a:srgbClr val="F2F6ED"/>
                </a:solidFill>
                <a:latin typeface="Georgia Pro" panose="02040502050405020303" pitchFamily="18" charset="0"/>
              </a:rPr>
              <a:t>Road Purpose</a:t>
            </a:r>
          </a:p>
        </p:txBody>
      </p:sp>
      <p:sp>
        <p:nvSpPr>
          <p:cNvPr id="5" name="TextBox 4">
            <a:extLst>
              <a:ext uri="{FF2B5EF4-FFF2-40B4-BE49-F238E27FC236}">
                <a16:creationId xmlns:a16="http://schemas.microsoft.com/office/drawing/2014/main" id="{8CEE2F2D-6E0C-5655-DC53-9B2BBD9D7596}"/>
              </a:ext>
            </a:extLst>
          </p:cNvPr>
          <p:cNvSpPr txBox="1"/>
          <p:nvPr/>
        </p:nvSpPr>
        <p:spPr>
          <a:xfrm>
            <a:off x="6180221" y="3741656"/>
            <a:ext cx="5289884" cy="2677656"/>
          </a:xfrm>
          <a:prstGeom prst="rect">
            <a:avLst/>
          </a:prstGeom>
          <a:noFill/>
        </p:spPr>
        <p:txBody>
          <a:bodyPr wrap="square" rtlCol="0">
            <a:spAutoFit/>
          </a:bodyPr>
          <a:lstStyle/>
          <a:p>
            <a:r>
              <a:rPr lang="en-US" sz="2400" dirty="0">
                <a:solidFill>
                  <a:srgbClr val="F2F6ED"/>
                </a:solidFill>
                <a:latin typeface="Georgia Pro" panose="02040502050405020303" pitchFamily="18" charset="0"/>
              </a:rPr>
              <a:t>Session 2</a:t>
            </a:r>
          </a:p>
          <a:p>
            <a:endParaRPr lang="en-US" dirty="0">
              <a:solidFill>
                <a:srgbClr val="F2F6ED"/>
              </a:solidFill>
              <a:latin typeface="Georgia Pro" panose="02040502050405020303" pitchFamily="18" charset="0"/>
            </a:endParaRPr>
          </a:p>
          <a:p>
            <a:pPr marL="285750" indent="-285750">
              <a:buFont typeface="Arial" panose="020B0604020202020204" pitchFamily="34" charset="0"/>
              <a:buChar char="•"/>
            </a:pPr>
            <a:r>
              <a:rPr lang="en-US" dirty="0">
                <a:solidFill>
                  <a:srgbClr val="F2F6ED"/>
                </a:solidFill>
                <a:latin typeface="Georgia Pro" panose="02040502050405020303" pitchFamily="18" charset="0"/>
              </a:rPr>
              <a:t>Review and Lead In</a:t>
            </a:r>
          </a:p>
          <a:p>
            <a:pPr marL="285750" indent="-285750">
              <a:buFont typeface="Arial" panose="020B0604020202020204" pitchFamily="34" charset="0"/>
              <a:buChar char="•"/>
            </a:pPr>
            <a:r>
              <a:rPr lang="en-US" dirty="0">
                <a:solidFill>
                  <a:srgbClr val="F2F6ED"/>
                </a:solidFill>
                <a:latin typeface="Georgia Pro" panose="02040502050405020303" pitchFamily="18" charset="0"/>
              </a:rPr>
              <a:t>Color of Money</a:t>
            </a:r>
          </a:p>
          <a:p>
            <a:pPr marL="285750" indent="-285750">
              <a:buFont typeface="Arial" panose="020B0604020202020204" pitchFamily="34" charset="0"/>
              <a:buChar char="•"/>
            </a:pPr>
            <a:r>
              <a:rPr lang="en-US" dirty="0">
                <a:solidFill>
                  <a:srgbClr val="F2F6ED"/>
                </a:solidFill>
                <a:latin typeface="Georgia Pro" panose="02040502050405020303" pitchFamily="18" charset="0"/>
              </a:rPr>
              <a:t>Property Tax, Fuel Tas and Other Major Revenues</a:t>
            </a:r>
          </a:p>
          <a:p>
            <a:pPr marL="285750" indent="-285750">
              <a:buFont typeface="Arial" panose="020B0604020202020204" pitchFamily="34" charset="0"/>
              <a:buChar char="•"/>
            </a:pPr>
            <a:r>
              <a:rPr lang="en-US" dirty="0">
                <a:solidFill>
                  <a:srgbClr val="F2F6ED"/>
                </a:solidFill>
                <a:latin typeface="Georgia Pro" panose="02040502050405020303" pitchFamily="18" charset="0"/>
              </a:rPr>
              <a:t>Funding Programs: RAP, CAP, CFCIP and ELP</a:t>
            </a:r>
          </a:p>
          <a:p>
            <a:pPr marL="285750" indent="-285750">
              <a:buFont typeface="Arial" panose="020B0604020202020204" pitchFamily="34" charset="0"/>
              <a:buChar char="•"/>
            </a:pPr>
            <a:r>
              <a:rPr lang="en-US" dirty="0">
                <a:solidFill>
                  <a:srgbClr val="F2F6ED"/>
                </a:solidFill>
                <a:latin typeface="Georgia Pro" panose="02040502050405020303" pitchFamily="18" charset="0"/>
              </a:rPr>
              <a:t>Repeating Calendar</a:t>
            </a:r>
          </a:p>
          <a:p>
            <a:pPr marL="285750" indent="-285750">
              <a:buFont typeface="Arial" panose="020B0604020202020204" pitchFamily="34" charset="0"/>
              <a:buChar char="•"/>
            </a:pPr>
            <a:r>
              <a:rPr lang="en-US" dirty="0">
                <a:solidFill>
                  <a:srgbClr val="F2F6ED"/>
                </a:solidFill>
                <a:latin typeface="Georgia Pro" panose="02040502050405020303" pitchFamily="18" charset="0"/>
              </a:rPr>
              <a:t>Wrap Up and Questions</a:t>
            </a:r>
          </a:p>
        </p:txBody>
      </p:sp>
      <p:sp>
        <p:nvSpPr>
          <p:cNvPr id="6" name="TextBox 5">
            <a:extLst>
              <a:ext uri="{FF2B5EF4-FFF2-40B4-BE49-F238E27FC236}">
                <a16:creationId xmlns:a16="http://schemas.microsoft.com/office/drawing/2014/main" id="{C2E14ADB-BBD8-8354-8F4E-1D64BC34EA3D}"/>
              </a:ext>
            </a:extLst>
          </p:cNvPr>
          <p:cNvSpPr txBox="1"/>
          <p:nvPr/>
        </p:nvSpPr>
        <p:spPr>
          <a:xfrm>
            <a:off x="890337" y="1268191"/>
            <a:ext cx="10579768" cy="2277547"/>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F2F6ED"/>
                </a:solidFill>
                <a:latin typeface="Georgia Pro" panose="02040502050405020303" pitchFamily="18" charset="0"/>
              </a:rPr>
              <a:t>Participants were provided with a workbook and referred to the                                        </a:t>
            </a:r>
            <a:r>
              <a:rPr lang="en-US" sz="2000" dirty="0">
                <a:solidFill>
                  <a:srgbClr val="F2F6ED"/>
                </a:solidFill>
                <a:latin typeface="Georgia Pro" panose="02040502050405020303" pitchFamily="18" charset="0"/>
                <a:hlinkClick r:id="rId3"/>
              </a:rPr>
              <a:t>Desk Reference Manual</a:t>
            </a:r>
            <a:r>
              <a:rPr lang="en-US" sz="2000" dirty="0">
                <a:solidFill>
                  <a:srgbClr val="F2F6ED"/>
                </a:solidFill>
                <a:latin typeface="Georgia Pro" panose="02040502050405020303" pitchFamily="18" charset="0"/>
              </a:rPr>
              <a:t>.  You can find a link below this video on our web site.</a:t>
            </a:r>
          </a:p>
          <a:p>
            <a:pPr marL="342900" indent="-342900">
              <a:buFont typeface="Arial" panose="020B0604020202020204" pitchFamily="34" charset="0"/>
              <a:buChar char="•"/>
            </a:pPr>
            <a:endParaRPr lang="en-US" sz="2400" dirty="0">
              <a:solidFill>
                <a:srgbClr val="F2F6ED"/>
              </a:solidFill>
              <a:latin typeface="Georgia Pro" panose="02040502050405020303" pitchFamily="18" charset="0"/>
            </a:endParaRPr>
          </a:p>
          <a:p>
            <a:pPr marL="342900" indent="-342900">
              <a:buFont typeface="Arial" panose="020B0604020202020204" pitchFamily="34" charset="0"/>
              <a:buChar char="•"/>
            </a:pPr>
            <a:r>
              <a:rPr lang="en-US" sz="2000" dirty="0">
                <a:solidFill>
                  <a:srgbClr val="FFC000"/>
                </a:solidFill>
                <a:latin typeface="Georgia Pro" panose="02040502050405020303" pitchFamily="18" charset="0"/>
              </a:rPr>
              <a:t>Orange</a:t>
            </a:r>
            <a:r>
              <a:rPr lang="en-US" sz="2000" dirty="0">
                <a:solidFill>
                  <a:srgbClr val="F2F6ED"/>
                </a:solidFill>
                <a:latin typeface="Georgia Pro" panose="02040502050405020303" pitchFamily="18" charset="0"/>
              </a:rPr>
              <a:t> text indicates a direct effect on, direct action of, or action involving the legislative/executive authority</a:t>
            </a:r>
          </a:p>
          <a:p>
            <a:pPr marL="342900" indent="-342900">
              <a:buFont typeface="Arial" panose="020B0604020202020204" pitchFamily="34" charset="0"/>
              <a:buChar char="•"/>
            </a:pPr>
            <a:endParaRPr lang="en-US" dirty="0">
              <a:solidFill>
                <a:srgbClr val="F2F6ED"/>
              </a:solidFill>
              <a:latin typeface="Georgia Pro" panose="02040502050405020303" pitchFamily="18" charset="0"/>
            </a:endParaRPr>
          </a:p>
          <a:p>
            <a:pPr marL="342900" indent="-342900">
              <a:buFont typeface="Arial" panose="020B0604020202020204" pitchFamily="34" charset="0"/>
              <a:buChar char="•"/>
            </a:pPr>
            <a:r>
              <a:rPr lang="en-US" sz="2000" dirty="0">
                <a:solidFill>
                  <a:schemeClr val="accent1"/>
                </a:solidFill>
                <a:latin typeface="Georgia Pro" panose="02040502050405020303" pitchFamily="18" charset="0"/>
              </a:rPr>
              <a:t>Blue</a:t>
            </a:r>
            <a:r>
              <a:rPr lang="en-US" sz="2000" dirty="0">
                <a:solidFill>
                  <a:srgbClr val="F2F6ED"/>
                </a:solidFill>
                <a:latin typeface="Georgia Pro" panose="02040502050405020303" pitchFamily="18" charset="0"/>
              </a:rPr>
              <a:t> text indicated an active hyperlink to </a:t>
            </a:r>
            <a:r>
              <a:rPr lang="en-US" sz="2000" dirty="0" err="1">
                <a:solidFill>
                  <a:srgbClr val="F2F6ED"/>
                </a:solidFill>
                <a:latin typeface="Georgia Pro" panose="02040502050405020303" pitchFamily="18" charset="0"/>
              </a:rPr>
              <a:t>Stautes</a:t>
            </a:r>
            <a:r>
              <a:rPr lang="en-US" sz="2000" dirty="0">
                <a:solidFill>
                  <a:srgbClr val="F2F6ED"/>
                </a:solidFill>
                <a:latin typeface="Georgia Pro" panose="02040502050405020303" pitchFamily="18" charset="0"/>
              </a:rPr>
              <a:t>, Rules or Resources</a:t>
            </a:r>
          </a:p>
        </p:txBody>
      </p:sp>
      <p:sp>
        <p:nvSpPr>
          <p:cNvPr id="7" name="Rectangle 6">
            <a:extLst>
              <a:ext uri="{FF2B5EF4-FFF2-40B4-BE49-F238E27FC236}">
                <a16:creationId xmlns:a16="http://schemas.microsoft.com/office/drawing/2014/main" id="{638F3357-C7BC-C1D6-5CF3-AA3E1EF50A80}"/>
              </a:ext>
            </a:extLst>
          </p:cNvPr>
          <p:cNvSpPr/>
          <p:nvPr/>
        </p:nvSpPr>
        <p:spPr>
          <a:xfrm>
            <a:off x="0" y="342900"/>
            <a:ext cx="7194884"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solidFill>
                  <a:schemeClr val="bg1"/>
                </a:solidFill>
                <a:latin typeface="Georgia Pro" panose="02040502050405020303" pitchFamily="18" charset="0"/>
              </a:rPr>
              <a:t>Agenda and Training Materials</a:t>
            </a:r>
          </a:p>
        </p:txBody>
      </p:sp>
    </p:spTree>
    <p:extLst>
      <p:ext uri="{BB962C8B-B14F-4D97-AF65-F5344CB8AC3E}">
        <p14:creationId xmlns:p14="http://schemas.microsoft.com/office/powerpoint/2010/main" val="4122409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7315200"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County Road Levy – Property Tax (cont’d)</a:t>
            </a:r>
            <a:endParaRPr lang="en-US" sz="3200" dirty="0">
              <a:latin typeface="Source Sans Pro" panose="020B0503030403020204" pitchFamily="34" charset="0"/>
              <a:ea typeface="Source Sans Pro" panose="020B0503030403020204" pitchFamily="34" charset="0"/>
            </a:endParaRP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6" y="1313467"/>
            <a:ext cx="6989510" cy="4878259"/>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Revenue collected as a result of property taxes is highly regulated with specific limitations</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Maximum rate allowed per $1000 of assessed value</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Current Expense - $1.80</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County Road - $2.25</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Levy shift – Current expense and county road can’t be more than $4.05.  More on levy shifts later.</a:t>
            </a:r>
          </a:p>
          <a:p>
            <a:pPr marL="1200150" lvl="2"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Department of Revenue </a:t>
            </a:r>
          </a:p>
          <a:p>
            <a:pPr lvl="1" indent="-171450">
              <a:spcBef>
                <a:spcPts val="600"/>
              </a:spcBef>
            </a:pPr>
            <a:r>
              <a:rPr lang="en-US" sz="2400" dirty="0">
                <a:solidFill>
                  <a:schemeClr val="bg1"/>
                </a:solidFill>
                <a:latin typeface="Georgia Pro" panose="02040502050405020303" pitchFamily="18" charset="0"/>
              </a:rPr>
              <a:t>“Operations Manual – Property Tax Levies”</a:t>
            </a:r>
          </a:p>
          <a:p>
            <a:pPr marL="285750" indent="-28575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p:txBody>
      </p:sp>
      <p:pic>
        <p:nvPicPr>
          <p:cNvPr id="5" name="Picture 4" descr="A picture containing text, businesscard, screenshot&#10;&#10;Description automatically generated">
            <a:extLst>
              <a:ext uri="{FF2B5EF4-FFF2-40B4-BE49-F238E27FC236}">
                <a16:creationId xmlns:a16="http://schemas.microsoft.com/office/drawing/2014/main" id="{8E763B2F-D187-4910-6322-D8DE91665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127" y="1313467"/>
            <a:ext cx="3206846" cy="4150037"/>
          </a:xfrm>
          <a:prstGeom prst="rect">
            <a:avLst/>
          </a:prstGeom>
        </p:spPr>
      </p:pic>
    </p:spTree>
    <p:extLst>
      <p:ext uri="{BB962C8B-B14F-4D97-AF65-F5344CB8AC3E}">
        <p14:creationId xmlns:p14="http://schemas.microsoft.com/office/powerpoint/2010/main" val="1352457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6999E5-072D-6B01-7CE3-4DFAA1B3FFF7}"/>
              </a:ext>
            </a:extLst>
          </p:cNvPr>
          <p:cNvSpPr/>
          <p:nvPr/>
        </p:nvSpPr>
        <p:spPr>
          <a:xfrm>
            <a:off x="4535905" y="-27296"/>
            <a:ext cx="7710687" cy="692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3561347"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County Road Levy</a:t>
            </a:r>
            <a:endParaRPr lang="en-US" sz="3200" dirty="0">
              <a:latin typeface="Source Sans Pro" panose="020B0503030403020204" pitchFamily="34" charset="0"/>
              <a:ea typeface="Source Sans Pro" panose="020B0503030403020204" pitchFamily="34" charset="0"/>
            </a:endParaRPr>
          </a:p>
        </p:txBody>
      </p:sp>
      <p:pic>
        <p:nvPicPr>
          <p:cNvPr id="5" name="Picture 4" descr="A black and white document&#10;&#10;Description automatically generated with low confidence">
            <a:extLst>
              <a:ext uri="{FF2B5EF4-FFF2-40B4-BE49-F238E27FC236}">
                <a16:creationId xmlns:a16="http://schemas.microsoft.com/office/drawing/2014/main" id="{D3D181D5-EB97-2DE3-C4B2-2CCD3ACEB108}"/>
              </a:ext>
            </a:extLst>
          </p:cNvPr>
          <p:cNvPicPr>
            <a:picLocks noChangeAspect="1"/>
          </p:cNvPicPr>
          <p:nvPr/>
        </p:nvPicPr>
        <p:blipFill rotWithShape="1">
          <a:blip r:embed="rId2">
            <a:extLst>
              <a:ext uri="{28A0092B-C50C-407E-A947-70E740481C1C}">
                <a14:useLocalDpi xmlns:a14="http://schemas.microsoft.com/office/drawing/2010/main" val="0"/>
              </a:ext>
            </a:extLst>
          </a:blip>
          <a:srcRect l="9687" t="8571" r="6041" b="8929"/>
          <a:stretch/>
        </p:blipFill>
        <p:spPr>
          <a:xfrm>
            <a:off x="5725609" y="58698"/>
            <a:ext cx="5331278" cy="6754252"/>
          </a:xfrm>
          <a:prstGeom prst="rect">
            <a:avLst/>
          </a:prstGeom>
        </p:spPr>
      </p:pic>
    </p:spTree>
    <p:extLst>
      <p:ext uri="{BB962C8B-B14F-4D97-AF65-F5344CB8AC3E}">
        <p14:creationId xmlns:p14="http://schemas.microsoft.com/office/powerpoint/2010/main" val="1458304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6096000"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County Road Levy – Levy Shift</a:t>
            </a:r>
            <a:endParaRPr lang="en-US" sz="3200" dirty="0">
              <a:latin typeface="Source Sans Pro" panose="020B0503030403020204" pitchFamily="34" charset="0"/>
              <a:ea typeface="Source Sans Pro" panose="020B0503030403020204" pitchFamily="34" charset="0"/>
            </a:endParaRP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541421" y="1313467"/>
            <a:ext cx="11105147" cy="4570482"/>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The “shifting” of taxing authority from the road district (unincorporated area) to the current expense levy (Incorporated and unincorporated areas)</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Current expense cannot exceed a rate of $2.475 after the levy shift</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Current expense and county road levies combined cannot exceed $4.05</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A levy shift cannot harm any other taxing district – cannot lead to proration</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The shift is a specific dollar amount converted into a rate</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Shifting $1,000,000 of levy capacity from county road to current expense</a:t>
            </a:r>
          </a:p>
          <a:p>
            <a:pPr marL="1200150" lvl="2"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Funds from the levy shift can be used for </a:t>
            </a:r>
            <a:r>
              <a:rPr lang="en-US" sz="2400" u="sng" dirty="0">
                <a:solidFill>
                  <a:schemeClr val="bg1"/>
                </a:solidFill>
                <a:latin typeface="Georgia Pro" panose="02040502050405020303" pitchFamily="18" charset="0"/>
              </a:rPr>
              <a:t>ANY</a:t>
            </a:r>
            <a:r>
              <a:rPr lang="en-US" sz="2400" dirty="0">
                <a:solidFill>
                  <a:schemeClr val="bg1"/>
                </a:solidFill>
                <a:latin typeface="Georgia Pro" panose="02040502050405020303" pitchFamily="18" charset="0"/>
              </a:rPr>
              <a:t> allowable county expense</a:t>
            </a:r>
          </a:p>
        </p:txBody>
      </p:sp>
    </p:spTree>
    <p:extLst>
      <p:ext uri="{BB962C8B-B14F-4D97-AF65-F5344CB8AC3E}">
        <p14:creationId xmlns:p14="http://schemas.microsoft.com/office/powerpoint/2010/main" val="3953651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1" y="342900"/>
            <a:ext cx="7579895"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County Road Levy – Levy Road Diversion</a:t>
            </a:r>
            <a:endParaRPr lang="en-US" sz="3200" dirty="0">
              <a:latin typeface="Source Sans Pro" panose="020B0503030403020204" pitchFamily="34" charset="0"/>
              <a:ea typeface="Source Sans Pro" panose="020B0503030403020204" pitchFamily="34" charset="0"/>
            </a:endParaRP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614261"/>
            <a:ext cx="10336695" cy="3862596"/>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The Legislative Authority directs the county Treasurer to “divert” a specific dollar amount from the collected county road levy BEFORE it is deposited in the road fund.</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The diverted funds can be used for any county purpose in the unincorporated area of the county</a:t>
            </a:r>
          </a:p>
          <a:p>
            <a:pPr marL="1200150" lvl="2"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This does not include general services provided countywide such as Assessor, Treasurer, Corrections, Prosecuting Attorney, etc.</a:t>
            </a:r>
          </a:p>
          <a:p>
            <a:pPr marL="1200150" lvl="2"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Seems straight forward, but there is a catch that could cost your county millions….</a:t>
            </a:r>
          </a:p>
        </p:txBody>
      </p:sp>
    </p:spTree>
    <p:extLst>
      <p:ext uri="{BB962C8B-B14F-4D97-AF65-F5344CB8AC3E}">
        <p14:creationId xmlns:p14="http://schemas.microsoft.com/office/powerpoint/2010/main" val="257133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8446168"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County Road Levy – Road Levy Diversion (cont’d)</a:t>
            </a:r>
            <a:endParaRPr lang="en-US" sz="3200" dirty="0">
              <a:latin typeface="Source Sans Pro" panose="020B0503030403020204" pitchFamily="34" charset="0"/>
              <a:ea typeface="Source Sans Pro" panose="020B0503030403020204" pitchFamily="34" charset="0"/>
            </a:endParaRP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61595"/>
            <a:ext cx="10336695" cy="3770263"/>
          </a:xfrm>
          <a:prstGeom prst="rect">
            <a:avLst/>
          </a:prstGeom>
          <a:noFill/>
          <a:ln>
            <a:noFill/>
          </a:ln>
        </p:spPr>
        <p:txBody>
          <a:bodyPr wrap="square" rtlCol="0">
            <a:spAutoFit/>
          </a:bodyPr>
          <a:lstStyle/>
          <a:p>
            <a:pPr marL="342900" indent="-342900">
              <a:spcBef>
                <a:spcPts val="600"/>
              </a:spcBef>
              <a:buFont typeface="Arial" panose="020B0604020202020204" pitchFamily="34" charset="0"/>
              <a:buChar char="•"/>
            </a:pPr>
            <a:r>
              <a:rPr lang="en-US" sz="2400" dirty="0">
                <a:solidFill>
                  <a:schemeClr val="bg1"/>
                </a:solidFill>
                <a:latin typeface="Georgia Pro" panose="02040502050405020303" pitchFamily="18" charset="0"/>
              </a:rPr>
              <a:t>RCW 36.79.140 – Rural Arterial Program Eligibility</a:t>
            </a:r>
          </a:p>
          <a:p>
            <a:pPr marL="742950" lvl="1" indent="-285750">
              <a:spcBef>
                <a:spcPts val="600"/>
              </a:spcBef>
              <a:buFont typeface="Arial" panose="020B0604020202020204" pitchFamily="34" charset="0"/>
              <a:buChar char="•"/>
            </a:pPr>
            <a:r>
              <a:rPr lang="en-US" dirty="0">
                <a:solidFill>
                  <a:schemeClr val="bg1"/>
                </a:solidFill>
                <a:latin typeface="Georgia Pro" panose="02040502050405020303" pitchFamily="18" charset="0"/>
              </a:rPr>
              <a:t>If a county diverts all or a portion of the county road levy, the diverted funds can only be used for traffic law enforcement (WAC 136-25) or a county will lose its eligibility to participate in the Rural Arterial Program.</a:t>
            </a:r>
          </a:p>
          <a:p>
            <a:pPr marL="742950" lvl="1"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If a county is found to have used diverted funds, all open RAP contracts are immediately terminated and the county shall payback any RAP funds received on those contracts.</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Exemption – Counties under 8,000 in population.  Diverted funds must still only be used in the unincorporated area.</a:t>
            </a:r>
          </a:p>
        </p:txBody>
      </p:sp>
    </p:spTree>
    <p:extLst>
      <p:ext uri="{BB962C8B-B14F-4D97-AF65-F5344CB8AC3E}">
        <p14:creationId xmlns:p14="http://schemas.microsoft.com/office/powerpoint/2010/main" val="732530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1" y="342900"/>
            <a:ext cx="7964905"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County Road Levy – Traffic Law Enforcement</a:t>
            </a:r>
            <a:endParaRPr lang="en-US" sz="3200" dirty="0">
              <a:latin typeface="Source Sans Pro" panose="020B0503030403020204" pitchFamily="34" charset="0"/>
              <a:ea typeface="Source Sans Pro" panose="020B0503030403020204" pitchFamily="34" charset="0"/>
            </a:endParaRP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4478149"/>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Always a difficult choice for the Legislative Authority to use resources intended for county road to support traffic law enforcement.</a:t>
            </a:r>
          </a:p>
          <a:p>
            <a:pPr marL="285750" indent="-285750">
              <a:spcBef>
                <a:spcPts val="600"/>
              </a:spcBef>
              <a:buFont typeface="Arial" panose="020B0604020202020204" pitchFamily="34" charset="0"/>
              <a:buChar char="•"/>
            </a:pPr>
            <a:endParaRPr lang="en-US" sz="8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If it must be done, we recommend:</a:t>
            </a:r>
          </a:p>
          <a:p>
            <a:pPr marL="800100" lvl="1" indent="-342900">
              <a:spcBef>
                <a:spcPts val="600"/>
              </a:spcBef>
              <a:buFont typeface="+mj-lt"/>
              <a:buAutoNum type="arabicPeriod"/>
            </a:pPr>
            <a:r>
              <a:rPr lang="en-US" dirty="0">
                <a:solidFill>
                  <a:schemeClr val="bg1"/>
                </a:solidFill>
                <a:latin typeface="Georgia Pro" panose="02040502050405020303" pitchFamily="18" charset="0"/>
              </a:rPr>
              <a:t>If possible, make a levy shift your preferred option.  Revenue can be used for any county purpose and no penalty.</a:t>
            </a:r>
          </a:p>
          <a:p>
            <a:pPr marL="800100" lvl="1" indent="-342900">
              <a:spcBef>
                <a:spcPts val="600"/>
              </a:spcBef>
              <a:buFont typeface="+mj-lt"/>
              <a:buAutoNum type="arabicPeriod"/>
            </a:pPr>
            <a:endParaRPr lang="en-US" sz="800" dirty="0">
              <a:solidFill>
                <a:schemeClr val="bg1"/>
              </a:solidFill>
              <a:latin typeface="Georgia Pro" panose="02040502050405020303" pitchFamily="18" charset="0"/>
            </a:endParaRPr>
          </a:p>
          <a:p>
            <a:pPr marL="800100" lvl="1" indent="-342900">
              <a:spcBef>
                <a:spcPts val="600"/>
              </a:spcBef>
              <a:buFont typeface="+mj-lt"/>
              <a:buAutoNum type="arabicPeriod"/>
            </a:pPr>
            <a:r>
              <a:rPr lang="en-US" dirty="0">
                <a:solidFill>
                  <a:schemeClr val="bg1"/>
                </a:solidFill>
                <a:latin typeface="Georgia Pro" panose="02040502050405020303" pitchFamily="18" charset="0"/>
              </a:rPr>
              <a:t>If a levy shift can’t work, use direct reimbursement.  Sheriff will have to provide transparent documentation of expenses and reviewed by the Office of the County Engineer.  The Legislative Authority then knows what services it is receiving for its funds.</a:t>
            </a:r>
          </a:p>
          <a:p>
            <a:pPr marL="800100" lvl="1" indent="-342900">
              <a:spcBef>
                <a:spcPts val="600"/>
              </a:spcBef>
              <a:buFont typeface="+mj-lt"/>
              <a:buAutoNum type="arabicPeriod"/>
            </a:pPr>
            <a:endParaRPr lang="en-US" sz="800" dirty="0">
              <a:solidFill>
                <a:schemeClr val="bg1"/>
              </a:solidFill>
              <a:latin typeface="Georgia Pro" panose="02040502050405020303" pitchFamily="18" charset="0"/>
            </a:endParaRPr>
          </a:p>
          <a:p>
            <a:pPr marL="800100" lvl="1" indent="-342900">
              <a:spcBef>
                <a:spcPts val="600"/>
              </a:spcBef>
              <a:buFont typeface="+mj-lt"/>
              <a:buAutoNum type="arabicPeriod"/>
            </a:pPr>
            <a:r>
              <a:rPr lang="en-US" dirty="0">
                <a:solidFill>
                  <a:schemeClr val="bg1"/>
                </a:solidFill>
                <a:latin typeface="Georgia Pro" panose="02040502050405020303" pitchFamily="18" charset="0"/>
              </a:rPr>
              <a:t>Only use diversion if no other option will work.  The penalty for implementing and administering the diversion can be severe.  And county road is who gets punished – not the other county entities that handled the diversion incorrectly.</a:t>
            </a:r>
          </a:p>
        </p:txBody>
      </p:sp>
    </p:spTree>
    <p:extLst>
      <p:ext uri="{BB962C8B-B14F-4D97-AF65-F5344CB8AC3E}">
        <p14:creationId xmlns:p14="http://schemas.microsoft.com/office/powerpoint/2010/main" val="2489476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237472"/>
            <a:ext cx="12192000" cy="4612957"/>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BAFC5A-728F-D309-EEE1-E31A24504A5A}"/>
              </a:ext>
            </a:extLst>
          </p:cNvPr>
          <p:cNvSpPr/>
          <p:nvPr/>
        </p:nvSpPr>
        <p:spPr>
          <a:xfrm>
            <a:off x="4554615" y="469232"/>
            <a:ext cx="5927604" cy="1115515"/>
          </a:xfrm>
          <a:prstGeom prst="rect">
            <a:avLst/>
          </a:prstGeom>
          <a:solidFill>
            <a:srgbClr val="5E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DC903A-74A7-0C96-3015-83C15E31DDF1}"/>
              </a:ext>
            </a:extLst>
          </p:cNvPr>
          <p:cNvSpPr/>
          <p:nvPr/>
        </p:nvSpPr>
        <p:spPr>
          <a:xfrm>
            <a:off x="4554615" y="1710245"/>
            <a:ext cx="5927604" cy="1115515"/>
          </a:xfrm>
          <a:prstGeom prst="rect">
            <a:avLst/>
          </a:prstGeom>
          <a:solidFill>
            <a:srgbClr val="5E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AF466A-02C2-4AED-AA6A-CA25A5034610}"/>
              </a:ext>
            </a:extLst>
          </p:cNvPr>
          <p:cNvSpPr/>
          <p:nvPr/>
        </p:nvSpPr>
        <p:spPr>
          <a:xfrm>
            <a:off x="4554615" y="2948150"/>
            <a:ext cx="5927604" cy="1115515"/>
          </a:xfrm>
          <a:prstGeom prst="rect">
            <a:avLst/>
          </a:prstGeom>
          <a:solidFill>
            <a:srgbClr val="5E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0DF7FB-7B89-26A5-16DB-3106F3AC294B}"/>
              </a:ext>
            </a:extLst>
          </p:cNvPr>
          <p:cNvSpPr/>
          <p:nvPr/>
        </p:nvSpPr>
        <p:spPr>
          <a:xfrm>
            <a:off x="4554615" y="4187672"/>
            <a:ext cx="5927604" cy="1115515"/>
          </a:xfrm>
          <a:prstGeom prst="rect">
            <a:avLst/>
          </a:prstGeom>
          <a:solidFill>
            <a:srgbClr val="5E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F073079-4970-45CC-BDDF-33ACB465FA6F}"/>
              </a:ext>
            </a:extLst>
          </p:cNvPr>
          <p:cNvSpPr/>
          <p:nvPr/>
        </p:nvSpPr>
        <p:spPr>
          <a:xfrm>
            <a:off x="4554615" y="5436672"/>
            <a:ext cx="5927604" cy="1115515"/>
          </a:xfrm>
          <a:prstGeom prst="rect">
            <a:avLst/>
          </a:prstGeom>
          <a:solidFill>
            <a:srgbClr val="5E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31D89-9A4A-BB7F-7137-78CE48510C18}"/>
              </a:ext>
            </a:extLst>
          </p:cNvPr>
          <p:cNvSpPr>
            <a:spLocks noGrp="1"/>
          </p:cNvSpPr>
          <p:nvPr>
            <p:ph type="ctrTitle"/>
          </p:nvPr>
        </p:nvSpPr>
        <p:spPr>
          <a:xfrm>
            <a:off x="872452" y="1187361"/>
            <a:ext cx="4029341" cy="3054112"/>
          </a:xfrm>
        </p:spPr>
        <p:txBody>
          <a:bodyPr>
            <a:normAutofit/>
          </a:bodyPr>
          <a:lstStyle/>
          <a:p>
            <a:pPr algn="l"/>
            <a:r>
              <a:rPr lang="en-US" sz="1800" dirty="0">
                <a:solidFill>
                  <a:srgbClr val="C0B09C"/>
                </a:solidFill>
                <a:latin typeface="Source Sans Pro" panose="020B0503030403020204" pitchFamily="34" charset="0"/>
                <a:ea typeface="Source Sans Pro" panose="020B0503030403020204" pitchFamily="34" charset="0"/>
              </a:rPr>
              <a:t>2404 Chandler Court SW, Suite 240 </a:t>
            </a:r>
            <a:br>
              <a:rPr lang="en-US" sz="1800" dirty="0">
                <a:solidFill>
                  <a:srgbClr val="C0B09C"/>
                </a:solidFill>
                <a:latin typeface="Source Sans Pro" panose="020B0503030403020204" pitchFamily="34" charset="0"/>
                <a:ea typeface="Source Sans Pro" panose="020B0503030403020204" pitchFamily="34" charset="0"/>
              </a:rPr>
            </a:br>
            <a:r>
              <a:rPr lang="en-US" sz="1800" dirty="0">
                <a:solidFill>
                  <a:srgbClr val="C0B09C"/>
                </a:solidFill>
                <a:latin typeface="Source Sans Pro" panose="020B0503030403020204" pitchFamily="34" charset="0"/>
                <a:ea typeface="Source Sans Pro" panose="020B0503030403020204" pitchFamily="34" charset="0"/>
              </a:rPr>
              <a:t>Olympia, WA 98502</a:t>
            </a:r>
            <a:br>
              <a:rPr lang="en-US" sz="1800" dirty="0">
                <a:solidFill>
                  <a:srgbClr val="C0B09C"/>
                </a:solidFill>
                <a:latin typeface="Source Sans Pro" panose="020B0503030403020204" pitchFamily="34" charset="0"/>
                <a:ea typeface="Source Sans Pro" panose="020B0503030403020204" pitchFamily="34" charset="0"/>
              </a:rPr>
            </a:br>
            <a:br>
              <a:rPr lang="en-US" sz="1800" dirty="0">
                <a:solidFill>
                  <a:srgbClr val="C0B09C"/>
                </a:solidFill>
                <a:latin typeface="Source Sans Pro" panose="020B0503030403020204" pitchFamily="34" charset="0"/>
                <a:ea typeface="Source Sans Pro" panose="020B0503030403020204" pitchFamily="34" charset="0"/>
              </a:rPr>
            </a:br>
            <a:r>
              <a:rPr lang="en-US" sz="1800" dirty="0">
                <a:solidFill>
                  <a:srgbClr val="C0B09C"/>
                </a:solidFill>
                <a:latin typeface="Source Sans Pro" panose="020B0503030403020204" pitchFamily="34" charset="0"/>
                <a:ea typeface="Source Sans Pro" panose="020B0503030403020204" pitchFamily="34" charset="0"/>
              </a:rPr>
              <a:t>360.753.5989 </a:t>
            </a:r>
            <a:br>
              <a:rPr lang="en-US" sz="1800" dirty="0">
                <a:solidFill>
                  <a:srgbClr val="C0B09C"/>
                </a:solidFill>
                <a:latin typeface="Source Sans Pro" panose="020B0503030403020204" pitchFamily="34" charset="0"/>
                <a:ea typeface="Source Sans Pro" panose="020B0503030403020204" pitchFamily="34" charset="0"/>
              </a:rPr>
            </a:br>
            <a:br>
              <a:rPr lang="en-US" sz="1800" dirty="0">
                <a:solidFill>
                  <a:srgbClr val="C0B09C"/>
                </a:solidFill>
                <a:latin typeface="Source Sans Pro" panose="020B0503030403020204" pitchFamily="34" charset="0"/>
                <a:ea typeface="Source Sans Pro" panose="020B0503030403020204" pitchFamily="34" charset="0"/>
              </a:rPr>
            </a:br>
            <a:r>
              <a:rPr lang="en-US" sz="1800" dirty="0">
                <a:solidFill>
                  <a:srgbClr val="C0B09C"/>
                </a:solidFill>
                <a:latin typeface="Source Sans Pro" panose="020B0503030403020204" pitchFamily="34" charset="0"/>
                <a:ea typeface="Source Sans Pro" panose="020B0503030403020204" pitchFamily="34" charset="0"/>
              </a:rPr>
              <a:t>crab.wa.gov</a:t>
            </a:r>
          </a:p>
        </p:txBody>
      </p:sp>
      <p:pic>
        <p:nvPicPr>
          <p:cNvPr id="10" name="Graphic 9" descr="Telephone with solid fill">
            <a:extLst>
              <a:ext uri="{FF2B5EF4-FFF2-40B4-BE49-F238E27FC236}">
                <a16:creationId xmlns:a16="http://schemas.microsoft.com/office/drawing/2014/main" id="{1635F985-6AAF-317F-8190-52BCADA3A3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959" y="3291271"/>
            <a:ext cx="505625" cy="505625"/>
          </a:xfrm>
          <a:prstGeom prst="rect">
            <a:avLst/>
          </a:prstGeom>
        </p:spPr>
      </p:pic>
      <p:pic>
        <p:nvPicPr>
          <p:cNvPr id="12" name="Graphic 11" descr="Marker with solid fill">
            <a:extLst>
              <a:ext uri="{FF2B5EF4-FFF2-40B4-BE49-F238E27FC236}">
                <a16:creationId xmlns:a16="http://schemas.microsoft.com/office/drawing/2014/main" id="{EE6FD2E1-C8C7-5251-4C22-5BDF7BC6BF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220" y="2644774"/>
            <a:ext cx="578257" cy="578257"/>
          </a:xfrm>
          <a:prstGeom prst="rect">
            <a:avLst/>
          </a:prstGeom>
        </p:spPr>
      </p:pic>
      <p:pic>
        <p:nvPicPr>
          <p:cNvPr id="16" name="Graphic 15" descr="World with solid fill">
            <a:extLst>
              <a:ext uri="{FF2B5EF4-FFF2-40B4-BE49-F238E27FC236}">
                <a16:creationId xmlns:a16="http://schemas.microsoft.com/office/drawing/2014/main" id="{53A0B93E-990F-D7C9-7E25-2042D5C010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217" y="3796012"/>
            <a:ext cx="505625" cy="505625"/>
          </a:xfrm>
          <a:prstGeom prst="rect">
            <a:avLst/>
          </a:prstGeom>
        </p:spPr>
      </p:pic>
      <p:sp>
        <p:nvSpPr>
          <p:cNvPr id="9" name="TextBox 8">
            <a:extLst>
              <a:ext uri="{FF2B5EF4-FFF2-40B4-BE49-F238E27FC236}">
                <a16:creationId xmlns:a16="http://schemas.microsoft.com/office/drawing/2014/main" id="{26B6C035-50E3-4F30-C80F-B82BD98A467A}"/>
              </a:ext>
            </a:extLst>
          </p:cNvPr>
          <p:cNvSpPr txBox="1"/>
          <p:nvPr/>
        </p:nvSpPr>
        <p:spPr>
          <a:xfrm>
            <a:off x="4707079" y="1828350"/>
            <a:ext cx="5859364" cy="861774"/>
          </a:xfrm>
          <a:prstGeom prst="rect">
            <a:avLst/>
          </a:prstGeom>
          <a:noFill/>
        </p:spPr>
        <p:txBody>
          <a:bodyPr wrap="square" rtlCol="0">
            <a:spAutoFit/>
          </a:bodyPr>
          <a:lstStyle/>
          <a:p>
            <a:pPr>
              <a:lnSpc>
                <a:spcPts val="2000"/>
              </a:lnSpc>
            </a:pPr>
            <a:r>
              <a:rPr lang="en-US" b="1" dirty="0">
                <a:solidFill>
                  <a:srgbClr val="F2F6ED"/>
                </a:solidFill>
                <a:latin typeface="Source Sans Pro" panose="020B0503030403020204" pitchFamily="34" charset="0"/>
                <a:ea typeface="Source Sans Pro" panose="020B0503030403020204" pitchFamily="34" charset="0"/>
              </a:rPr>
              <a:t>Drew Woods</a:t>
            </a:r>
            <a:r>
              <a:rPr lang="en-US" dirty="0">
                <a:solidFill>
                  <a:srgbClr val="F2F6ED"/>
                </a:solidFill>
                <a:latin typeface="Source Sans Pro" panose="020B0503030403020204" pitchFamily="34" charset="0"/>
                <a:ea typeface="Source Sans Pro" panose="020B0503030403020204" pitchFamily="34" charset="0"/>
              </a:rPr>
              <a:t>, PE</a:t>
            </a:r>
          </a:p>
          <a:p>
            <a:pPr>
              <a:lnSpc>
                <a:spcPts val="2000"/>
              </a:lnSpc>
            </a:pPr>
            <a:r>
              <a:rPr lang="en-US" dirty="0">
                <a:solidFill>
                  <a:srgbClr val="F2F6ED"/>
                </a:solidFill>
                <a:latin typeface="Source Sans Pro" panose="020B0503030403020204" pitchFamily="34" charset="0"/>
                <a:ea typeface="Source Sans Pro" panose="020B0503030403020204" pitchFamily="34" charset="0"/>
              </a:rPr>
              <a:t>Deputy Director                           drew.woods@CRAB.wa.gov</a:t>
            </a:r>
          </a:p>
          <a:p>
            <a:pPr>
              <a:lnSpc>
                <a:spcPts val="2000"/>
              </a:lnSpc>
            </a:pPr>
            <a:r>
              <a:rPr lang="en-US" dirty="0">
                <a:solidFill>
                  <a:srgbClr val="F2F6ED"/>
                </a:solidFill>
                <a:latin typeface="Source Sans Pro" panose="020B0503030403020204" pitchFamily="34" charset="0"/>
                <a:ea typeface="Source Sans Pro" panose="020B0503030403020204" pitchFamily="34" charset="0"/>
              </a:rPr>
              <a:t>                                                            360.753.5989</a:t>
            </a:r>
          </a:p>
        </p:txBody>
      </p:sp>
      <p:cxnSp>
        <p:nvCxnSpPr>
          <p:cNvPr id="5" name="Straight Connector 4">
            <a:extLst>
              <a:ext uri="{FF2B5EF4-FFF2-40B4-BE49-F238E27FC236}">
                <a16:creationId xmlns:a16="http://schemas.microsoft.com/office/drawing/2014/main" id="{1BA6DCE6-C011-9F82-3518-B9C954D72311}"/>
              </a:ext>
            </a:extLst>
          </p:cNvPr>
          <p:cNvCxnSpPr>
            <a:cxnSpLocks/>
          </p:cNvCxnSpPr>
          <p:nvPr/>
        </p:nvCxnSpPr>
        <p:spPr>
          <a:xfrm>
            <a:off x="296220" y="2324110"/>
            <a:ext cx="4032766" cy="0"/>
          </a:xfrm>
          <a:prstGeom prst="line">
            <a:avLst/>
          </a:prstGeom>
          <a:ln>
            <a:solidFill>
              <a:srgbClr val="C0B09C"/>
            </a:solidFill>
          </a:ln>
        </p:spPr>
        <p:style>
          <a:lnRef idx="1">
            <a:schemeClr val="accent1"/>
          </a:lnRef>
          <a:fillRef idx="0">
            <a:schemeClr val="accent1"/>
          </a:fillRef>
          <a:effectRef idx="0">
            <a:schemeClr val="accent1"/>
          </a:effectRef>
          <a:fontRef idx="minor">
            <a:schemeClr val="tx1"/>
          </a:fontRef>
        </p:style>
      </p:cxnSp>
      <p:pic>
        <p:nvPicPr>
          <p:cNvPr id="3" name="Picture 2" descr="Text&#10;&#10;Description automatically generated">
            <a:extLst>
              <a:ext uri="{FF2B5EF4-FFF2-40B4-BE49-F238E27FC236}">
                <a16:creationId xmlns:a16="http://schemas.microsoft.com/office/drawing/2014/main" id="{BEA33B0A-47AB-DDEF-5CFC-B2DFD8B304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557" y="736009"/>
            <a:ext cx="4277664" cy="1417375"/>
          </a:xfrm>
          <a:prstGeom prst="rect">
            <a:avLst/>
          </a:prstGeom>
        </p:spPr>
      </p:pic>
      <p:sp>
        <p:nvSpPr>
          <p:cNvPr id="20" name="TextBox 19">
            <a:extLst>
              <a:ext uri="{FF2B5EF4-FFF2-40B4-BE49-F238E27FC236}">
                <a16:creationId xmlns:a16="http://schemas.microsoft.com/office/drawing/2014/main" id="{10F6813E-C39D-BED0-CA7D-FCB2F1C36D0E}"/>
              </a:ext>
            </a:extLst>
          </p:cNvPr>
          <p:cNvSpPr txBox="1"/>
          <p:nvPr/>
        </p:nvSpPr>
        <p:spPr>
          <a:xfrm>
            <a:off x="4691095" y="3037624"/>
            <a:ext cx="5859364" cy="861774"/>
          </a:xfrm>
          <a:prstGeom prst="rect">
            <a:avLst/>
          </a:prstGeom>
          <a:noFill/>
        </p:spPr>
        <p:txBody>
          <a:bodyPr wrap="square" rtlCol="0">
            <a:spAutoFit/>
          </a:bodyPr>
          <a:lstStyle/>
          <a:p>
            <a:pPr>
              <a:lnSpc>
                <a:spcPts val="2000"/>
              </a:lnSpc>
            </a:pPr>
            <a:r>
              <a:rPr lang="en-US" b="1" dirty="0">
                <a:solidFill>
                  <a:srgbClr val="F2F6ED"/>
                </a:solidFill>
                <a:latin typeface="Source Sans Pro" panose="020B0503030403020204" pitchFamily="34" charset="0"/>
                <a:ea typeface="Source Sans Pro" panose="020B0503030403020204" pitchFamily="34" charset="0"/>
              </a:rPr>
              <a:t>Derek Pohle</a:t>
            </a:r>
            <a:r>
              <a:rPr lang="en-US" dirty="0">
                <a:solidFill>
                  <a:srgbClr val="F2F6ED"/>
                </a:solidFill>
                <a:latin typeface="Source Sans Pro" panose="020B0503030403020204" pitchFamily="34" charset="0"/>
                <a:ea typeface="Source Sans Pro" panose="020B0503030403020204" pitchFamily="34" charset="0"/>
              </a:rPr>
              <a:t>, PE</a:t>
            </a:r>
          </a:p>
          <a:p>
            <a:pPr>
              <a:lnSpc>
                <a:spcPts val="2000"/>
              </a:lnSpc>
            </a:pPr>
            <a:r>
              <a:rPr lang="en-US" dirty="0">
                <a:solidFill>
                  <a:srgbClr val="F2F6ED"/>
                </a:solidFill>
                <a:latin typeface="Source Sans Pro" panose="020B0503030403020204" pitchFamily="34" charset="0"/>
                <a:ea typeface="Source Sans Pro" panose="020B0503030403020204" pitchFamily="34" charset="0"/>
              </a:rPr>
              <a:t>Support, Training and               derek.pohle@CRAB.wa.gov</a:t>
            </a:r>
          </a:p>
          <a:p>
            <a:pPr>
              <a:lnSpc>
                <a:spcPts val="2000"/>
              </a:lnSpc>
            </a:pPr>
            <a:r>
              <a:rPr lang="en-US" dirty="0">
                <a:solidFill>
                  <a:srgbClr val="F2F6ED"/>
                </a:solidFill>
                <a:latin typeface="Source Sans Pro" panose="020B0503030403020204" pitchFamily="34" charset="0"/>
                <a:ea typeface="Source Sans Pro" panose="020B0503030403020204" pitchFamily="34" charset="0"/>
              </a:rPr>
              <a:t>Compliance Manager                 360.350.6082</a:t>
            </a:r>
          </a:p>
        </p:txBody>
      </p:sp>
      <p:sp>
        <p:nvSpPr>
          <p:cNvPr id="21" name="TextBox 20">
            <a:extLst>
              <a:ext uri="{FF2B5EF4-FFF2-40B4-BE49-F238E27FC236}">
                <a16:creationId xmlns:a16="http://schemas.microsoft.com/office/drawing/2014/main" id="{734A39C9-FF41-AC4A-3C98-4562BD1ABF33}"/>
              </a:ext>
            </a:extLst>
          </p:cNvPr>
          <p:cNvSpPr txBox="1"/>
          <p:nvPr/>
        </p:nvSpPr>
        <p:spPr>
          <a:xfrm>
            <a:off x="4724511" y="5510407"/>
            <a:ext cx="5859364" cy="861774"/>
          </a:xfrm>
          <a:prstGeom prst="rect">
            <a:avLst/>
          </a:prstGeom>
          <a:noFill/>
        </p:spPr>
        <p:txBody>
          <a:bodyPr wrap="square" rtlCol="0">
            <a:spAutoFit/>
          </a:bodyPr>
          <a:lstStyle/>
          <a:p>
            <a:pPr>
              <a:lnSpc>
                <a:spcPts val="2000"/>
              </a:lnSpc>
            </a:pPr>
            <a:r>
              <a:rPr lang="en-US" b="1" dirty="0">
                <a:solidFill>
                  <a:srgbClr val="F2F6ED"/>
                </a:solidFill>
                <a:latin typeface="Source Sans Pro" panose="020B0503030403020204" pitchFamily="34" charset="0"/>
                <a:ea typeface="Source Sans Pro" panose="020B0503030403020204" pitchFamily="34" charset="0"/>
              </a:rPr>
              <a:t>Mike Clark</a:t>
            </a:r>
            <a:r>
              <a:rPr lang="en-US" dirty="0">
                <a:solidFill>
                  <a:srgbClr val="F2F6ED"/>
                </a:solidFill>
                <a:latin typeface="Source Sans Pro" panose="020B0503030403020204" pitchFamily="34" charset="0"/>
                <a:ea typeface="Source Sans Pro" panose="020B0503030403020204" pitchFamily="34" charset="0"/>
              </a:rPr>
              <a:t>, CET                   </a:t>
            </a:r>
          </a:p>
          <a:p>
            <a:pPr>
              <a:lnSpc>
                <a:spcPts val="2000"/>
              </a:lnSpc>
            </a:pPr>
            <a:r>
              <a:rPr lang="en-US" dirty="0">
                <a:solidFill>
                  <a:srgbClr val="F2F6ED"/>
                </a:solidFill>
                <a:latin typeface="Source Sans Pro" panose="020B0503030403020204" pitchFamily="34" charset="0"/>
                <a:ea typeface="Source Sans Pro" panose="020B0503030403020204" pitchFamily="34" charset="0"/>
              </a:rPr>
              <a:t>Road Systems	                     mike.clark@CRAB.wa.gov</a:t>
            </a:r>
          </a:p>
          <a:p>
            <a:pPr>
              <a:lnSpc>
                <a:spcPts val="2000"/>
              </a:lnSpc>
            </a:pPr>
            <a:r>
              <a:rPr lang="en-US" dirty="0">
                <a:solidFill>
                  <a:srgbClr val="F2F6ED"/>
                </a:solidFill>
                <a:latin typeface="Source Sans Pro" panose="020B0503030403020204" pitchFamily="34" charset="0"/>
                <a:ea typeface="Source Sans Pro" panose="020B0503030403020204" pitchFamily="34" charset="0"/>
              </a:rPr>
              <a:t>Inventory Manager                      360.350.6084</a:t>
            </a:r>
          </a:p>
        </p:txBody>
      </p:sp>
      <p:sp>
        <p:nvSpPr>
          <p:cNvPr id="22" name="TextBox 21">
            <a:extLst>
              <a:ext uri="{FF2B5EF4-FFF2-40B4-BE49-F238E27FC236}">
                <a16:creationId xmlns:a16="http://schemas.microsoft.com/office/drawing/2014/main" id="{77571FEA-A8D9-1452-6602-756A2FEEC7D7}"/>
              </a:ext>
            </a:extLst>
          </p:cNvPr>
          <p:cNvSpPr txBox="1"/>
          <p:nvPr/>
        </p:nvSpPr>
        <p:spPr>
          <a:xfrm>
            <a:off x="4724511" y="4265379"/>
            <a:ext cx="6022443" cy="861774"/>
          </a:xfrm>
          <a:prstGeom prst="rect">
            <a:avLst/>
          </a:prstGeom>
          <a:noFill/>
        </p:spPr>
        <p:txBody>
          <a:bodyPr wrap="square" rtlCol="0">
            <a:spAutoFit/>
          </a:bodyPr>
          <a:lstStyle/>
          <a:p>
            <a:pPr>
              <a:lnSpc>
                <a:spcPts val="2000"/>
              </a:lnSpc>
            </a:pPr>
            <a:r>
              <a:rPr lang="en-US" b="1" dirty="0">
                <a:solidFill>
                  <a:srgbClr val="F2F6ED"/>
                </a:solidFill>
                <a:latin typeface="Source Sans Pro" panose="020B0503030403020204" pitchFamily="34" charset="0"/>
                <a:ea typeface="Source Sans Pro" panose="020B0503030403020204" pitchFamily="34" charset="0"/>
              </a:rPr>
              <a:t>Steve Johnson</a:t>
            </a:r>
            <a:r>
              <a:rPr lang="en-US" dirty="0">
                <a:solidFill>
                  <a:srgbClr val="F2F6ED"/>
                </a:solidFill>
                <a:latin typeface="Source Sans Pro" panose="020B0503030403020204" pitchFamily="34" charset="0"/>
                <a:ea typeface="Source Sans Pro" panose="020B0503030403020204" pitchFamily="34" charset="0"/>
              </a:rPr>
              <a:t>, PE                   </a:t>
            </a:r>
          </a:p>
          <a:p>
            <a:pPr>
              <a:lnSpc>
                <a:spcPts val="2000"/>
              </a:lnSpc>
            </a:pPr>
            <a:r>
              <a:rPr lang="en-US" dirty="0">
                <a:solidFill>
                  <a:srgbClr val="F2F6ED"/>
                </a:solidFill>
                <a:latin typeface="Source Sans Pro" panose="020B0503030403020204" pitchFamily="34" charset="0"/>
                <a:ea typeface="Source Sans Pro" panose="020B0503030403020204" pitchFamily="34" charset="0"/>
              </a:rPr>
              <a:t>Grants Program                           steve.johnson@CRAB.wa.gov</a:t>
            </a:r>
          </a:p>
          <a:p>
            <a:pPr>
              <a:lnSpc>
                <a:spcPts val="2000"/>
              </a:lnSpc>
            </a:pPr>
            <a:r>
              <a:rPr lang="en-US" dirty="0">
                <a:solidFill>
                  <a:srgbClr val="F2F6ED"/>
                </a:solidFill>
                <a:latin typeface="Source Sans Pro" panose="020B0503030403020204" pitchFamily="34" charset="0"/>
                <a:ea typeface="Source Sans Pro" panose="020B0503030403020204" pitchFamily="34" charset="0"/>
              </a:rPr>
              <a:t>Manager                                          360.350.6081</a:t>
            </a:r>
          </a:p>
        </p:txBody>
      </p:sp>
      <p:pic>
        <p:nvPicPr>
          <p:cNvPr id="26" name="Graphic 25" descr="Envelope with solid fill">
            <a:extLst>
              <a:ext uri="{FF2B5EF4-FFF2-40B4-BE49-F238E27FC236}">
                <a16:creationId xmlns:a16="http://schemas.microsoft.com/office/drawing/2014/main" id="{AAE08451-F141-4575-F5E2-5B9E2194B2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87562" y="3333703"/>
            <a:ext cx="288547" cy="288547"/>
          </a:xfrm>
          <a:prstGeom prst="rect">
            <a:avLst/>
          </a:prstGeom>
        </p:spPr>
      </p:pic>
      <p:pic>
        <p:nvPicPr>
          <p:cNvPr id="27" name="Graphic 26" descr="Telephone with solid fill">
            <a:extLst>
              <a:ext uri="{FF2B5EF4-FFF2-40B4-BE49-F238E27FC236}">
                <a16:creationId xmlns:a16="http://schemas.microsoft.com/office/drawing/2014/main" id="{15E153D8-662D-50E1-B0A3-FF74EFD8DC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93670" y="3595605"/>
            <a:ext cx="295775" cy="295775"/>
          </a:xfrm>
          <a:prstGeom prst="rect">
            <a:avLst/>
          </a:prstGeom>
        </p:spPr>
      </p:pic>
      <p:pic>
        <p:nvPicPr>
          <p:cNvPr id="34" name="Graphic 33" descr="Envelope with solid fill">
            <a:extLst>
              <a:ext uri="{FF2B5EF4-FFF2-40B4-BE49-F238E27FC236}">
                <a16:creationId xmlns:a16="http://schemas.microsoft.com/office/drawing/2014/main" id="{01F11486-F319-5A0F-184C-754D673C8E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87562" y="2129985"/>
            <a:ext cx="288547" cy="288547"/>
          </a:xfrm>
          <a:prstGeom prst="rect">
            <a:avLst/>
          </a:prstGeom>
        </p:spPr>
      </p:pic>
      <p:pic>
        <p:nvPicPr>
          <p:cNvPr id="35" name="Graphic 34" descr="Telephone with solid fill">
            <a:extLst>
              <a:ext uri="{FF2B5EF4-FFF2-40B4-BE49-F238E27FC236}">
                <a16:creationId xmlns:a16="http://schemas.microsoft.com/office/drawing/2014/main" id="{5E19EE0E-EDBF-B9F2-4DB0-0BECFCF409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93670" y="2391887"/>
            <a:ext cx="295775" cy="295775"/>
          </a:xfrm>
          <a:prstGeom prst="rect">
            <a:avLst/>
          </a:prstGeom>
        </p:spPr>
      </p:pic>
      <p:pic>
        <p:nvPicPr>
          <p:cNvPr id="36" name="Graphic 35" descr="Envelope with solid fill">
            <a:extLst>
              <a:ext uri="{FF2B5EF4-FFF2-40B4-BE49-F238E27FC236}">
                <a16:creationId xmlns:a16="http://schemas.microsoft.com/office/drawing/2014/main" id="{B889B2ED-C3FA-EC18-6E4E-992B64EBD4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87936" y="4568142"/>
            <a:ext cx="288547" cy="288547"/>
          </a:xfrm>
          <a:prstGeom prst="rect">
            <a:avLst/>
          </a:prstGeom>
        </p:spPr>
      </p:pic>
      <p:pic>
        <p:nvPicPr>
          <p:cNvPr id="37" name="Graphic 36" descr="Telephone with solid fill">
            <a:extLst>
              <a:ext uri="{FF2B5EF4-FFF2-40B4-BE49-F238E27FC236}">
                <a16:creationId xmlns:a16="http://schemas.microsoft.com/office/drawing/2014/main" id="{B4FF1EE4-E1C9-B40F-1ED8-E590D2B909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94044" y="4830044"/>
            <a:ext cx="295775" cy="295775"/>
          </a:xfrm>
          <a:prstGeom prst="rect">
            <a:avLst/>
          </a:prstGeom>
        </p:spPr>
      </p:pic>
      <p:pic>
        <p:nvPicPr>
          <p:cNvPr id="38" name="Graphic 37" descr="Envelope with solid fill">
            <a:extLst>
              <a:ext uri="{FF2B5EF4-FFF2-40B4-BE49-F238E27FC236}">
                <a16:creationId xmlns:a16="http://schemas.microsoft.com/office/drawing/2014/main" id="{55655EAB-2B70-EE74-5248-0863756A5B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94418" y="5807831"/>
            <a:ext cx="288547" cy="288547"/>
          </a:xfrm>
          <a:prstGeom prst="rect">
            <a:avLst/>
          </a:prstGeom>
        </p:spPr>
      </p:pic>
      <p:pic>
        <p:nvPicPr>
          <p:cNvPr id="39" name="Graphic 38" descr="Telephone with solid fill">
            <a:extLst>
              <a:ext uri="{FF2B5EF4-FFF2-40B4-BE49-F238E27FC236}">
                <a16:creationId xmlns:a16="http://schemas.microsoft.com/office/drawing/2014/main" id="{2CB75157-941A-0621-10F8-8C130B53DC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00526" y="6069733"/>
            <a:ext cx="295775" cy="295775"/>
          </a:xfrm>
          <a:prstGeom prst="rect">
            <a:avLst/>
          </a:prstGeom>
        </p:spPr>
      </p:pic>
      <p:pic>
        <p:nvPicPr>
          <p:cNvPr id="40" name="Graphic 39" descr="Envelope with solid fill">
            <a:extLst>
              <a:ext uri="{FF2B5EF4-FFF2-40B4-BE49-F238E27FC236}">
                <a16:creationId xmlns:a16="http://schemas.microsoft.com/office/drawing/2014/main" id="{BB863A8B-7493-E062-5471-1FC68766D0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87562" y="902586"/>
            <a:ext cx="288547" cy="288547"/>
          </a:xfrm>
          <a:prstGeom prst="rect">
            <a:avLst/>
          </a:prstGeom>
        </p:spPr>
      </p:pic>
      <p:pic>
        <p:nvPicPr>
          <p:cNvPr id="41" name="Graphic 40" descr="Telephone with solid fill">
            <a:extLst>
              <a:ext uri="{FF2B5EF4-FFF2-40B4-BE49-F238E27FC236}">
                <a16:creationId xmlns:a16="http://schemas.microsoft.com/office/drawing/2014/main" id="{CB5B7496-7A72-65A4-FA04-76A0385A5F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93670" y="1164488"/>
            <a:ext cx="295775" cy="295775"/>
          </a:xfrm>
          <a:prstGeom prst="rect">
            <a:avLst/>
          </a:prstGeom>
        </p:spPr>
      </p:pic>
      <p:sp>
        <p:nvSpPr>
          <p:cNvPr id="72" name="TextBox 71">
            <a:extLst>
              <a:ext uri="{FF2B5EF4-FFF2-40B4-BE49-F238E27FC236}">
                <a16:creationId xmlns:a16="http://schemas.microsoft.com/office/drawing/2014/main" id="{EF75F067-577F-8E8A-61F1-D745C5ED1825}"/>
              </a:ext>
            </a:extLst>
          </p:cNvPr>
          <p:cNvSpPr txBox="1"/>
          <p:nvPr/>
        </p:nvSpPr>
        <p:spPr>
          <a:xfrm>
            <a:off x="4691095" y="612386"/>
            <a:ext cx="5859364" cy="861774"/>
          </a:xfrm>
          <a:prstGeom prst="rect">
            <a:avLst/>
          </a:prstGeom>
          <a:noFill/>
        </p:spPr>
        <p:txBody>
          <a:bodyPr wrap="square" rtlCol="0">
            <a:spAutoFit/>
          </a:bodyPr>
          <a:lstStyle/>
          <a:p>
            <a:pPr>
              <a:lnSpc>
                <a:spcPts val="2000"/>
              </a:lnSpc>
            </a:pPr>
            <a:r>
              <a:rPr lang="en-US" b="1" dirty="0">
                <a:solidFill>
                  <a:srgbClr val="F2F6ED"/>
                </a:solidFill>
                <a:latin typeface="Source Sans Pro" panose="020B0503030403020204" pitchFamily="34" charset="0"/>
                <a:ea typeface="Source Sans Pro" panose="020B0503030403020204" pitchFamily="34" charset="0"/>
              </a:rPr>
              <a:t>Jane Wall</a:t>
            </a:r>
            <a:endParaRPr lang="en-US" dirty="0">
              <a:solidFill>
                <a:srgbClr val="F2F6ED"/>
              </a:solidFill>
              <a:latin typeface="Source Sans Pro" panose="020B0503030403020204" pitchFamily="34" charset="0"/>
              <a:ea typeface="Source Sans Pro" panose="020B0503030403020204" pitchFamily="34" charset="0"/>
            </a:endParaRPr>
          </a:p>
          <a:p>
            <a:pPr>
              <a:lnSpc>
                <a:spcPts val="2000"/>
              </a:lnSpc>
            </a:pPr>
            <a:r>
              <a:rPr lang="en-US" dirty="0">
                <a:solidFill>
                  <a:srgbClr val="F2F6ED"/>
                </a:solidFill>
                <a:latin typeface="Source Sans Pro" panose="020B0503030403020204" pitchFamily="34" charset="0"/>
                <a:ea typeface="Source Sans Pro" panose="020B0503030403020204" pitchFamily="34" charset="0"/>
              </a:rPr>
              <a:t>Executive Director                       jane.wall@CRAB.wa.gov</a:t>
            </a:r>
          </a:p>
          <a:p>
            <a:pPr>
              <a:lnSpc>
                <a:spcPts val="2000"/>
              </a:lnSpc>
            </a:pPr>
            <a:r>
              <a:rPr lang="en-US">
                <a:solidFill>
                  <a:srgbClr val="F2F6ED"/>
                </a:solidFill>
                <a:latin typeface="Source Sans Pro" panose="020B0503030403020204" pitchFamily="34" charset="0"/>
                <a:ea typeface="Source Sans Pro" panose="020B0503030403020204" pitchFamily="34" charset="0"/>
              </a:rPr>
              <a:t>                                                            </a:t>
            </a:r>
            <a:r>
              <a:rPr lang="en-US" dirty="0">
                <a:solidFill>
                  <a:srgbClr val="F2F6ED"/>
                </a:solidFill>
                <a:latin typeface="Source Sans Pro" panose="020B0503030403020204" pitchFamily="34" charset="0"/>
                <a:ea typeface="Source Sans Pro" panose="020B0503030403020204" pitchFamily="34" charset="0"/>
              </a:rPr>
              <a:t>360.350.6078</a:t>
            </a:r>
          </a:p>
        </p:txBody>
      </p:sp>
    </p:spTree>
    <p:extLst>
      <p:ext uri="{BB962C8B-B14F-4D97-AF65-F5344CB8AC3E}">
        <p14:creationId xmlns:p14="http://schemas.microsoft.com/office/powerpoint/2010/main" val="67337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B09C"/>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47EFED53-1143-2E09-A0AD-FB3CF89B3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966" y="5903781"/>
            <a:ext cx="2203749" cy="689078"/>
          </a:xfrm>
          <a:prstGeom prst="rect">
            <a:avLst/>
          </a:prstGeom>
        </p:spPr>
      </p:pic>
      <p:sp>
        <p:nvSpPr>
          <p:cNvPr id="5" name="Title 1">
            <a:extLst>
              <a:ext uri="{FF2B5EF4-FFF2-40B4-BE49-F238E27FC236}">
                <a16:creationId xmlns:a16="http://schemas.microsoft.com/office/drawing/2014/main" id="{DF378C28-BAE1-B431-8EAB-1F7593BA6C07}"/>
              </a:ext>
            </a:extLst>
          </p:cNvPr>
          <p:cNvSpPr>
            <a:spLocks noGrp="1"/>
          </p:cNvSpPr>
          <p:nvPr>
            <p:ph type="ctrTitle"/>
          </p:nvPr>
        </p:nvSpPr>
        <p:spPr>
          <a:xfrm>
            <a:off x="1075908" y="256104"/>
            <a:ext cx="10040184" cy="5567182"/>
          </a:xfrm>
        </p:spPr>
        <p:txBody>
          <a:bodyPr>
            <a:noAutofit/>
          </a:bodyPr>
          <a:lstStyle/>
          <a:p>
            <a:br>
              <a:rPr lang="en-US" sz="2800" dirty="0">
                <a:solidFill>
                  <a:srgbClr val="F2F6ED"/>
                </a:solidFill>
                <a:latin typeface="Georgia Pro" panose="02040502050405020303" pitchFamily="18" charset="0"/>
              </a:rPr>
            </a:br>
            <a:r>
              <a:rPr lang="en-US" sz="2800" dirty="0">
                <a:solidFill>
                  <a:srgbClr val="F2F6ED"/>
                </a:solidFill>
                <a:latin typeface="Georgia Pro" panose="02040502050405020303" pitchFamily="18" charset="0"/>
              </a:rPr>
              <a:t>Standards of Good Practice</a:t>
            </a:r>
            <a:br>
              <a:rPr lang="en-US" sz="2800" dirty="0">
                <a:solidFill>
                  <a:srgbClr val="F2F6ED"/>
                </a:solidFill>
                <a:latin typeface="Georgia Pro" panose="02040502050405020303" pitchFamily="18" charset="0"/>
              </a:rPr>
            </a:br>
            <a:br>
              <a:rPr lang="en-US" sz="2800" dirty="0">
                <a:solidFill>
                  <a:srgbClr val="F2F6ED"/>
                </a:solidFill>
                <a:latin typeface="Georgia Pro" panose="02040502050405020303" pitchFamily="18" charset="0"/>
              </a:rPr>
            </a:br>
            <a:br>
              <a:rPr lang="en-US" sz="2800" dirty="0">
                <a:solidFill>
                  <a:srgbClr val="F2F6ED"/>
                </a:solidFill>
                <a:latin typeface="Georgia Pro" panose="02040502050405020303" pitchFamily="18" charset="0"/>
              </a:rPr>
            </a:br>
            <a:br>
              <a:rPr lang="en-US" sz="2800" dirty="0">
                <a:solidFill>
                  <a:srgbClr val="F2F6ED"/>
                </a:solidFill>
                <a:latin typeface="Georgia Pro" panose="02040502050405020303" pitchFamily="18" charset="0"/>
              </a:rPr>
            </a:br>
            <a:endParaRPr lang="en-US" sz="2800" dirty="0">
              <a:solidFill>
                <a:srgbClr val="F2F6ED"/>
              </a:solidFill>
              <a:latin typeface="Georgia Pro" panose="02040502050405020303" pitchFamily="18" charset="0"/>
            </a:endParaRPr>
          </a:p>
        </p:txBody>
      </p:sp>
      <p:sp>
        <p:nvSpPr>
          <p:cNvPr id="4" name="Subtitle 2">
            <a:extLst>
              <a:ext uri="{FF2B5EF4-FFF2-40B4-BE49-F238E27FC236}">
                <a16:creationId xmlns:a16="http://schemas.microsoft.com/office/drawing/2014/main" id="{5DD1A809-0B54-4A47-E109-2433853A947E}"/>
              </a:ext>
            </a:extLst>
          </p:cNvPr>
          <p:cNvSpPr>
            <a:spLocks noGrp="1"/>
          </p:cNvSpPr>
          <p:nvPr>
            <p:ph type="subTitle" idx="1"/>
          </p:nvPr>
        </p:nvSpPr>
        <p:spPr>
          <a:xfrm>
            <a:off x="974557" y="1118938"/>
            <a:ext cx="10323095" cy="1588342"/>
          </a:xfrm>
        </p:spPr>
        <p:txBody>
          <a:bodyPr>
            <a:normAutofit fontScale="25000" lnSpcReduction="20000"/>
          </a:bodyPr>
          <a:lstStyle/>
          <a:p>
            <a:r>
              <a:rPr lang="en-US" sz="19200" dirty="0">
                <a:solidFill>
                  <a:srgbClr val="002625"/>
                </a:solidFill>
                <a:latin typeface="Source Sans Pro" panose="020B0503030403020204" pitchFamily="34" charset="0"/>
                <a:ea typeface="Source Sans Pro" panose="020B0503030403020204" pitchFamily="34" charset="0"/>
              </a:rPr>
              <a:t>Laws and Rules: </a:t>
            </a:r>
          </a:p>
          <a:p>
            <a:r>
              <a:rPr lang="en-US" sz="19200" dirty="0">
                <a:solidFill>
                  <a:srgbClr val="002625"/>
                </a:solidFill>
                <a:latin typeface="Source Sans Pro" panose="020B0503030403020204" pitchFamily="34" charset="0"/>
                <a:ea typeface="Source Sans Pro" panose="020B0503030403020204" pitchFamily="34" charset="0"/>
              </a:rPr>
              <a:t>The Legislative/Executive Authority </a:t>
            </a:r>
          </a:p>
          <a:p>
            <a:r>
              <a:rPr lang="en-US" sz="19200" dirty="0">
                <a:solidFill>
                  <a:srgbClr val="002625"/>
                </a:solidFill>
                <a:latin typeface="Source Sans Pro" panose="020B0503030403020204" pitchFamily="34" charset="0"/>
                <a:ea typeface="Source Sans Pro" panose="020B0503030403020204" pitchFamily="34" charset="0"/>
              </a:rPr>
              <a:t>&amp; the County Road Department</a:t>
            </a:r>
            <a:br>
              <a:rPr lang="en-US" sz="4800" dirty="0">
                <a:solidFill>
                  <a:srgbClr val="F2F6ED"/>
                </a:solidFill>
                <a:latin typeface="Source Sans Pro" panose="020B0503030403020204" pitchFamily="34" charset="0"/>
                <a:ea typeface="Source Sans Pro" panose="020B0503030403020204" pitchFamily="34" charset="0"/>
              </a:rPr>
            </a:br>
            <a:endParaRPr lang="en-US" sz="4800" dirty="0">
              <a:solidFill>
                <a:srgbClr val="002625"/>
              </a:solidFill>
              <a:latin typeface="Source Sans Pro" panose="020B0503030403020204" pitchFamily="34" charset="0"/>
              <a:ea typeface="Source Sans Pro" panose="020B0503030403020204" pitchFamily="34" charset="0"/>
            </a:endParaRPr>
          </a:p>
        </p:txBody>
      </p:sp>
      <p:cxnSp>
        <p:nvCxnSpPr>
          <p:cNvPr id="6" name="Straight Connector 5">
            <a:extLst>
              <a:ext uri="{FF2B5EF4-FFF2-40B4-BE49-F238E27FC236}">
                <a16:creationId xmlns:a16="http://schemas.microsoft.com/office/drawing/2014/main" id="{624F6F9E-D491-EA8F-A1AA-E0C5C7328DAB}"/>
              </a:ext>
            </a:extLst>
          </p:cNvPr>
          <p:cNvCxnSpPr/>
          <p:nvPr/>
        </p:nvCxnSpPr>
        <p:spPr>
          <a:xfrm>
            <a:off x="3333084" y="3369258"/>
            <a:ext cx="5684068" cy="0"/>
          </a:xfrm>
          <a:prstGeom prst="line">
            <a:avLst/>
          </a:prstGeom>
          <a:ln>
            <a:solidFill>
              <a:srgbClr val="0026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06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7194884"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Washington Administrative Code (WAC)</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5355312"/>
          </a:xfrm>
          <a:prstGeom prst="rect">
            <a:avLst/>
          </a:prstGeom>
          <a:noFill/>
          <a:ln>
            <a:noFill/>
          </a:ln>
        </p:spPr>
        <p:txBody>
          <a:bodyPr wrap="square" rtlCol="0">
            <a:spAutoFit/>
          </a:bodyPr>
          <a:lstStyle/>
          <a:p>
            <a:pPr marL="285750" indent="-285750">
              <a:buFont typeface="Arial" panose="020B0604020202020204" pitchFamily="34" charset="0"/>
              <a:buChar char="•"/>
            </a:pPr>
            <a:r>
              <a:rPr lang="en-US" sz="2400" dirty="0">
                <a:solidFill>
                  <a:schemeClr val="bg1"/>
                </a:solidFill>
                <a:latin typeface="Georgia Pro" panose="02040502050405020303" pitchFamily="18" charset="0"/>
              </a:rPr>
              <a:t>Commonly referred to as WAC</a:t>
            </a:r>
          </a:p>
          <a:p>
            <a:pPr marL="285750" indent="-285750">
              <a:buFont typeface="Arial" panose="020B0604020202020204" pitchFamily="34" charset="0"/>
              <a:buChar char="•"/>
            </a:pPr>
            <a:endParaRPr lang="en-US" sz="2400" dirty="0">
              <a:solidFill>
                <a:schemeClr val="bg1"/>
              </a:solidFill>
              <a:latin typeface="Georgia Pro" panose="02040502050405020303" pitchFamily="18" charset="0"/>
            </a:endParaRPr>
          </a:p>
          <a:p>
            <a:pPr marL="285750" indent="-285750">
              <a:buFont typeface="Arial" panose="020B0604020202020204" pitchFamily="34" charset="0"/>
              <a:buChar char="•"/>
            </a:pPr>
            <a:r>
              <a:rPr lang="en-US" sz="2400" dirty="0">
                <a:solidFill>
                  <a:schemeClr val="bg1"/>
                </a:solidFill>
                <a:latin typeface="Georgia Pro" panose="02040502050405020303" pitchFamily="18" charset="0"/>
              </a:rPr>
              <a:t>Rules adopted by the CRABoard to implement the duties assigned to CRAB by the Legislature.</a:t>
            </a:r>
          </a:p>
          <a:p>
            <a:pPr marL="285750" indent="-285750">
              <a:buFont typeface="Arial" panose="020B0604020202020204" pitchFamily="34" charset="0"/>
              <a:buChar char="•"/>
            </a:pPr>
            <a:endParaRPr lang="en-US" sz="2400" dirty="0">
              <a:solidFill>
                <a:schemeClr val="bg1"/>
              </a:solidFill>
              <a:latin typeface="Georgia Pro" panose="02040502050405020303" pitchFamily="18" charset="0"/>
            </a:endParaRPr>
          </a:p>
          <a:p>
            <a:pPr marL="285750" indent="-285750">
              <a:buFont typeface="Arial" panose="020B0604020202020204" pitchFamily="34" charset="0"/>
              <a:buChar char="•"/>
            </a:pPr>
            <a:r>
              <a:rPr lang="en-US" sz="2400" dirty="0">
                <a:solidFill>
                  <a:schemeClr val="bg1"/>
                </a:solidFill>
                <a:latin typeface="Georgia Pro" panose="02040502050405020303" pitchFamily="18" charset="0"/>
              </a:rPr>
              <a:t>All CRAB WAC’s are under Chapter 136 WAC – County Road Administration Board</a:t>
            </a:r>
          </a:p>
          <a:p>
            <a:pPr marL="285750" indent="-285750">
              <a:buFont typeface="Arial" panose="020B0604020202020204" pitchFamily="34" charset="0"/>
              <a:buChar char="•"/>
            </a:pPr>
            <a:endParaRPr lang="en-US" sz="2400" dirty="0">
              <a:solidFill>
                <a:schemeClr val="bg1"/>
              </a:solidFill>
              <a:latin typeface="Georgia Pro" panose="02040502050405020303" pitchFamily="18" charset="0"/>
            </a:endParaRPr>
          </a:p>
          <a:p>
            <a:pPr marL="742950" lvl="1" indent="-285750">
              <a:buFont typeface="Arial" panose="020B0604020202020204" pitchFamily="34" charset="0"/>
              <a:buChar char="•"/>
            </a:pPr>
            <a:r>
              <a:rPr lang="en-US" dirty="0">
                <a:solidFill>
                  <a:schemeClr val="bg1"/>
                </a:solidFill>
                <a:latin typeface="Georgia Pro" panose="02040502050405020303" pitchFamily="18" charset="0"/>
              </a:rPr>
              <a:t>WAC 136-01 to 136-04:  CRAB General Organization and Policies</a:t>
            </a:r>
          </a:p>
          <a:p>
            <a:pPr marL="800100" lvl="1" indent="-342900">
              <a:buFont typeface="Arial" panose="020B0604020202020204" pitchFamily="34" charset="0"/>
              <a:buChar char="•"/>
            </a:pPr>
            <a:r>
              <a:rPr lang="en-US" dirty="0">
                <a:solidFill>
                  <a:schemeClr val="bg1"/>
                </a:solidFill>
                <a:latin typeface="Georgia Pro" panose="02040502050405020303" pitchFamily="18" charset="0"/>
              </a:rPr>
              <a:t>WAC 136-11 to 136-70:  Standards of Good Practice</a:t>
            </a:r>
          </a:p>
          <a:p>
            <a:pPr marL="800100" lvl="1" indent="-342900">
              <a:buFont typeface="Arial" panose="020B0604020202020204" pitchFamily="34" charset="0"/>
              <a:buChar char="•"/>
            </a:pPr>
            <a:r>
              <a:rPr lang="en-US" dirty="0">
                <a:solidFill>
                  <a:schemeClr val="bg1"/>
                </a:solidFill>
                <a:latin typeface="Georgia Pro" panose="02040502050405020303" pitchFamily="18" charset="0"/>
              </a:rPr>
              <a:t>WAC 136-100 to 136-210:  Rural Arterial Preservation Program</a:t>
            </a:r>
          </a:p>
          <a:p>
            <a:pPr marL="800100" lvl="1" indent="-342900">
              <a:buFont typeface="Arial" panose="020B0604020202020204" pitchFamily="34" charset="0"/>
              <a:buChar char="•"/>
            </a:pPr>
            <a:r>
              <a:rPr lang="en-US" dirty="0">
                <a:solidFill>
                  <a:schemeClr val="bg1"/>
                </a:solidFill>
                <a:latin typeface="Georgia Pro" panose="02040502050405020303" pitchFamily="18" charset="0"/>
              </a:rPr>
              <a:t>WAC 136-300 Series:  County Arterial Preservation Program</a:t>
            </a:r>
          </a:p>
          <a:p>
            <a:pPr marL="800100" lvl="1" indent="-342900">
              <a:buFont typeface="Arial" panose="020B0604020202020204" pitchFamily="34" charset="0"/>
              <a:buChar char="•"/>
            </a:pPr>
            <a:r>
              <a:rPr lang="en-US" dirty="0">
                <a:solidFill>
                  <a:schemeClr val="bg1"/>
                </a:solidFill>
                <a:latin typeface="Georgia Pro" panose="02040502050405020303" pitchFamily="18" charset="0"/>
              </a:rPr>
              <a:t>WAC 136-400 Series:  County Ferry Capital Improvement Program</a:t>
            </a:r>
          </a:p>
          <a:p>
            <a:pPr marL="800100" lvl="1" indent="-342900">
              <a:buFont typeface="Arial" panose="020B0604020202020204" pitchFamily="34" charset="0"/>
              <a:buChar char="•"/>
            </a:pPr>
            <a:r>
              <a:rPr lang="en-US" dirty="0">
                <a:solidFill>
                  <a:schemeClr val="bg1"/>
                </a:solidFill>
                <a:latin typeface="Georgia Pro" panose="02040502050405020303" pitchFamily="18" charset="0"/>
              </a:rPr>
              <a:t>WAC 136-500 Series:  Emergency Loan Program</a:t>
            </a:r>
          </a:p>
          <a:p>
            <a:pPr marL="800100" lvl="1" indent="-342900">
              <a:buFont typeface="Arial" panose="020B0604020202020204" pitchFamily="34" charset="0"/>
              <a:buChar char="•"/>
            </a:pPr>
            <a:r>
              <a:rPr lang="en-US" dirty="0">
                <a:solidFill>
                  <a:schemeClr val="bg1"/>
                </a:solidFill>
                <a:latin typeface="Georgia Pro" panose="02040502050405020303" pitchFamily="18" charset="0"/>
              </a:rPr>
              <a:t>WAC 136-600 Series:  Equipment Rental and Revolving Fund (ER&amp;R)</a:t>
            </a:r>
          </a:p>
          <a:p>
            <a:pPr marL="742950" lvl="1" indent="-285750">
              <a:buFont typeface="Arial" panose="020B0604020202020204" pitchFamily="34" charset="0"/>
              <a:buChar char="•"/>
            </a:pPr>
            <a:endParaRPr lang="en-US" sz="2400"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30690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6096000"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Standards of Good Practice</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818985" y="1313467"/>
            <a:ext cx="10336695" cy="4616648"/>
          </a:xfrm>
          <a:prstGeom prst="rect">
            <a:avLst/>
          </a:prstGeom>
          <a:noFill/>
          <a:ln>
            <a:noFill/>
          </a:ln>
        </p:spPr>
        <p:txBody>
          <a:bodyPr wrap="square" rtlCol="0">
            <a:spAutoFit/>
          </a:bodyPr>
          <a:lstStyle/>
          <a:p>
            <a:pPr marL="457200" indent="-457200">
              <a:spcBef>
                <a:spcPts val="600"/>
              </a:spcBef>
              <a:buFont typeface="Arial" panose="020B0604020202020204" pitchFamily="34" charset="0"/>
              <a:buChar char="•"/>
            </a:pPr>
            <a:r>
              <a:rPr lang="en-US" sz="2400" dirty="0">
                <a:solidFill>
                  <a:schemeClr val="bg1"/>
                </a:solidFill>
                <a:latin typeface="Georgia Pro" panose="02040502050405020303" pitchFamily="18" charset="0"/>
              </a:rPr>
              <a:t>Codified in Washington Administrative Code Section 136-11 to 136-70</a:t>
            </a:r>
          </a:p>
          <a:p>
            <a:pPr marL="457200" indent="-45720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457200" indent="-457200">
              <a:spcBef>
                <a:spcPts val="600"/>
              </a:spcBef>
              <a:buFont typeface="Arial" panose="020B0604020202020204" pitchFamily="34" charset="0"/>
              <a:buChar char="•"/>
            </a:pPr>
            <a:r>
              <a:rPr lang="en-US" sz="2400" dirty="0">
                <a:solidFill>
                  <a:schemeClr val="bg1"/>
                </a:solidFill>
                <a:latin typeface="Georgia Pro" panose="02040502050405020303" pitchFamily="18" charset="0"/>
              </a:rPr>
              <a:t>Compliance with the standards of good practice allows counties to receive motor vehicle fuel tax from the state.</a:t>
            </a:r>
          </a:p>
          <a:p>
            <a:pPr marL="457200" indent="-45720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457200" indent="-457200">
              <a:spcBef>
                <a:spcPts val="600"/>
              </a:spcBef>
              <a:buFont typeface="Arial" panose="020B0604020202020204" pitchFamily="34" charset="0"/>
              <a:buChar char="•"/>
            </a:pPr>
            <a:r>
              <a:rPr lang="en-US" sz="2400" dirty="0">
                <a:solidFill>
                  <a:schemeClr val="bg1"/>
                </a:solidFill>
                <a:latin typeface="Georgia Pro" panose="02040502050405020303" pitchFamily="18" charset="0"/>
              </a:rPr>
              <a:t>All involve the County Engineer’s Office.  About half require the county’s legislative authority to take action.</a:t>
            </a:r>
          </a:p>
          <a:p>
            <a:pPr marL="457200" indent="-457200">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457200" indent="-457200">
              <a:spcBef>
                <a:spcPts val="600"/>
              </a:spcBef>
              <a:buFont typeface="Arial" panose="020B0604020202020204" pitchFamily="34" charset="0"/>
              <a:buChar char="•"/>
            </a:pPr>
            <a:r>
              <a:rPr lang="en-US" sz="2400" dirty="0">
                <a:solidFill>
                  <a:schemeClr val="bg1"/>
                </a:solidFill>
                <a:latin typeface="Georgia Pro" panose="02040502050405020303" pitchFamily="18" charset="0"/>
              </a:rPr>
              <a:t>One standard of good practice also requires the county Auditor and Sheriff to certify traffic law enforcement expenditures.</a:t>
            </a:r>
          </a:p>
          <a:p>
            <a:pPr lvl="1"/>
            <a:endParaRPr lang="en-US" sz="2400"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240014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6096000"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County Engineer’s Office Only</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445777" y="1433783"/>
            <a:ext cx="5136647" cy="5601533"/>
          </a:xfrm>
          <a:prstGeom prst="rect">
            <a:avLst/>
          </a:prstGeom>
          <a:noFill/>
          <a:ln>
            <a:noFill/>
          </a:ln>
        </p:spPr>
        <p:txBody>
          <a:bodyPr wrap="square" rtlCol="0">
            <a:spAutoFit/>
          </a:bodyPr>
          <a:lstStyle/>
          <a:p>
            <a:pPr marL="457200" indent="-457200">
              <a:spcBef>
                <a:spcPts val="600"/>
              </a:spcBef>
              <a:buFont typeface="Arial" panose="020B0604020202020204" pitchFamily="34" charset="0"/>
              <a:buChar char="•"/>
            </a:pPr>
            <a:r>
              <a:rPr lang="en-US" sz="2000" dirty="0">
                <a:solidFill>
                  <a:schemeClr val="bg1"/>
                </a:solidFill>
                <a:latin typeface="Georgia Pro" panose="02040502050405020303" pitchFamily="18" charset="0"/>
              </a:rPr>
              <a:t>136-11 – Maintenance Management</a:t>
            </a:r>
          </a:p>
          <a:p>
            <a:pPr lvl="1">
              <a:spcBef>
                <a:spcPts val="600"/>
              </a:spcBef>
            </a:pPr>
            <a:r>
              <a:rPr lang="en-US" sz="1600" dirty="0">
                <a:solidFill>
                  <a:schemeClr val="bg1"/>
                </a:solidFill>
                <a:latin typeface="Georgia Pro" panose="02040502050405020303" pitchFamily="18" charset="0"/>
              </a:rPr>
              <a:t>Requires asset management, annual work program and budget, work accomplishment and expenditure shall be monitored</a:t>
            </a:r>
          </a:p>
          <a:p>
            <a:pPr lvl="1">
              <a:spcBef>
                <a:spcPts val="600"/>
              </a:spcBef>
            </a:pPr>
            <a:endParaRPr lang="en-US" sz="1600" dirty="0">
              <a:solidFill>
                <a:schemeClr val="bg1"/>
              </a:solidFill>
              <a:latin typeface="Georgia Pro" panose="02040502050405020303" pitchFamily="18" charset="0"/>
            </a:endParaRPr>
          </a:p>
          <a:p>
            <a:pPr marL="457200" indent="-457200">
              <a:spcBef>
                <a:spcPts val="600"/>
              </a:spcBef>
              <a:buFont typeface="Arial" panose="020B0604020202020204" pitchFamily="34" charset="0"/>
              <a:buChar char="•"/>
            </a:pPr>
            <a:r>
              <a:rPr lang="en-US" sz="2000" dirty="0">
                <a:solidFill>
                  <a:schemeClr val="bg1"/>
                </a:solidFill>
                <a:latin typeface="Georgia Pro" panose="02040502050405020303" pitchFamily="18" charset="0"/>
              </a:rPr>
              <a:t>136-18 – County Forces Construction</a:t>
            </a:r>
          </a:p>
          <a:p>
            <a:pPr lvl="1">
              <a:spcBef>
                <a:spcPts val="600"/>
              </a:spcBef>
            </a:pPr>
            <a:r>
              <a:rPr lang="en-US" sz="1600" dirty="0">
                <a:solidFill>
                  <a:schemeClr val="bg1"/>
                </a:solidFill>
                <a:latin typeface="Georgia Pro" panose="02040502050405020303" pitchFamily="18" charset="0"/>
              </a:rPr>
              <a:t>Limits the $$$ that a county can do CAPITAL projects with county employees</a:t>
            </a:r>
          </a:p>
          <a:p>
            <a:pPr lvl="1">
              <a:spcBef>
                <a:spcPts val="600"/>
              </a:spcBef>
            </a:pPr>
            <a:endParaRPr lang="en-US" sz="1600" dirty="0">
              <a:solidFill>
                <a:schemeClr val="bg1"/>
              </a:solidFill>
              <a:latin typeface="Georgia Pro" panose="02040502050405020303" pitchFamily="18" charset="0"/>
            </a:endParaRPr>
          </a:p>
          <a:p>
            <a:pPr marL="457200" indent="-457200">
              <a:spcBef>
                <a:spcPts val="600"/>
              </a:spcBef>
              <a:buFont typeface="Arial" panose="020B0604020202020204" pitchFamily="34" charset="0"/>
              <a:buChar char="•"/>
            </a:pPr>
            <a:r>
              <a:rPr lang="en-US" sz="2000" dirty="0">
                <a:solidFill>
                  <a:schemeClr val="bg1"/>
                </a:solidFill>
                <a:latin typeface="Georgia Pro" panose="02040502050405020303" pitchFamily="18" charset="0"/>
              </a:rPr>
              <a:t>136-20 – Inspection of Bridges</a:t>
            </a:r>
          </a:p>
          <a:p>
            <a:pPr lvl="1">
              <a:spcBef>
                <a:spcPts val="600"/>
              </a:spcBef>
            </a:pPr>
            <a:r>
              <a:rPr lang="en-US" sz="1600" dirty="0">
                <a:solidFill>
                  <a:schemeClr val="bg1"/>
                </a:solidFill>
                <a:latin typeface="Georgia Pro" panose="02040502050405020303" pitchFamily="18" charset="0"/>
              </a:rPr>
              <a:t>All structures over 20.0ft inspected every 24 months.</a:t>
            </a:r>
          </a:p>
          <a:p>
            <a:pPr lvl="1">
              <a:spcBef>
                <a:spcPts val="600"/>
              </a:spcBef>
            </a:pPr>
            <a:endParaRPr lang="en-US" sz="1600" dirty="0">
              <a:solidFill>
                <a:schemeClr val="bg1"/>
              </a:solidFill>
              <a:latin typeface="Georgia Pro" panose="02040502050405020303" pitchFamily="18" charset="0"/>
            </a:endParaRPr>
          </a:p>
          <a:p>
            <a:pPr marL="457200" indent="-457200">
              <a:spcBef>
                <a:spcPts val="600"/>
              </a:spcBef>
              <a:buFont typeface="Arial" panose="020B0604020202020204" pitchFamily="34" charset="0"/>
              <a:buChar char="•"/>
            </a:pPr>
            <a:r>
              <a:rPr lang="en-US" sz="2000" dirty="0">
                <a:solidFill>
                  <a:schemeClr val="bg1"/>
                </a:solidFill>
                <a:latin typeface="Georgia Pro" panose="02040502050405020303" pitchFamily="18" charset="0"/>
              </a:rPr>
              <a:t>136-28 – Accident Reports</a:t>
            </a:r>
          </a:p>
          <a:p>
            <a:pPr lvl="1">
              <a:spcBef>
                <a:spcPts val="600"/>
              </a:spcBef>
            </a:pPr>
            <a:r>
              <a:rPr lang="en-US" sz="1600" dirty="0">
                <a:solidFill>
                  <a:schemeClr val="bg1"/>
                </a:solidFill>
                <a:latin typeface="Georgia Pro" panose="02040502050405020303" pitchFamily="18" charset="0"/>
              </a:rPr>
              <a:t>Provide WSDOT with accident location information for county roads</a:t>
            </a:r>
          </a:p>
          <a:p>
            <a:pPr lvl="1"/>
            <a:endParaRPr lang="en-US" sz="3600" dirty="0">
              <a:solidFill>
                <a:schemeClr val="bg1"/>
              </a:solidFill>
              <a:latin typeface="Georgia Pro" panose="02040502050405020303" pitchFamily="18" charset="0"/>
            </a:endParaRPr>
          </a:p>
        </p:txBody>
      </p:sp>
      <p:sp>
        <p:nvSpPr>
          <p:cNvPr id="5" name="TextBox 4">
            <a:extLst>
              <a:ext uri="{FF2B5EF4-FFF2-40B4-BE49-F238E27FC236}">
                <a16:creationId xmlns:a16="http://schemas.microsoft.com/office/drawing/2014/main" id="{F2E736E4-061E-CCB4-892F-818C63734EF1}"/>
              </a:ext>
            </a:extLst>
          </p:cNvPr>
          <p:cNvSpPr txBox="1"/>
          <p:nvPr/>
        </p:nvSpPr>
        <p:spPr>
          <a:xfrm>
            <a:off x="6096000" y="2230195"/>
            <a:ext cx="4936120" cy="3801041"/>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2000" dirty="0">
                <a:solidFill>
                  <a:schemeClr val="bg1"/>
                </a:solidFill>
                <a:latin typeface="Georgia Pro" panose="02040502050405020303" pitchFamily="18" charset="0"/>
              </a:rPr>
              <a:t>136-40 – Accommodation of Utilities</a:t>
            </a:r>
          </a:p>
          <a:p>
            <a:pPr lvl="1">
              <a:spcBef>
                <a:spcPts val="600"/>
              </a:spcBef>
            </a:pPr>
            <a:r>
              <a:rPr lang="en-US" sz="1600" dirty="0">
                <a:solidFill>
                  <a:schemeClr val="bg1"/>
                </a:solidFill>
                <a:latin typeface="Georgia Pro" panose="02040502050405020303" pitchFamily="18" charset="0"/>
              </a:rPr>
              <a:t>Requires a utility accommodation policy</a:t>
            </a:r>
          </a:p>
          <a:p>
            <a:pPr lvl="1">
              <a:spcBef>
                <a:spcPts val="600"/>
              </a:spcBef>
            </a:pPr>
            <a:endParaRPr lang="en-US" sz="1600" dirty="0">
              <a:solidFill>
                <a:schemeClr val="bg1"/>
              </a:solidFill>
              <a:latin typeface="Georgia Pro" panose="02040502050405020303" pitchFamily="18" charset="0"/>
            </a:endParaRPr>
          </a:p>
          <a:p>
            <a:pPr marL="457200" indent="-457200">
              <a:spcBef>
                <a:spcPts val="600"/>
              </a:spcBef>
              <a:buFont typeface="Arial" panose="020B0604020202020204" pitchFamily="34" charset="0"/>
              <a:buChar char="•"/>
            </a:pPr>
            <a:r>
              <a:rPr lang="en-US" sz="2000" dirty="0">
                <a:solidFill>
                  <a:schemeClr val="bg1"/>
                </a:solidFill>
                <a:latin typeface="Georgia Pro" panose="02040502050405020303" pitchFamily="18" charset="0"/>
              </a:rPr>
              <a:t>136-60 – County Road Logs</a:t>
            </a:r>
          </a:p>
          <a:p>
            <a:pPr lvl="1">
              <a:spcBef>
                <a:spcPts val="600"/>
              </a:spcBef>
            </a:pPr>
            <a:r>
              <a:rPr lang="en-US" sz="1600" dirty="0">
                <a:solidFill>
                  <a:schemeClr val="bg1"/>
                </a:solidFill>
                <a:latin typeface="Georgia Pro" panose="02040502050405020303" pitchFamily="18" charset="0"/>
              </a:rPr>
              <a:t>Submit county road log by April 1</a:t>
            </a:r>
            <a:r>
              <a:rPr lang="en-US" sz="1600" baseline="30000" dirty="0">
                <a:solidFill>
                  <a:schemeClr val="bg1"/>
                </a:solidFill>
                <a:latin typeface="Georgia Pro" panose="02040502050405020303" pitchFamily="18" charset="0"/>
              </a:rPr>
              <a:t>st</a:t>
            </a:r>
            <a:r>
              <a:rPr lang="en-US" sz="1600" dirty="0">
                <a:solidFill>
                  <a:schemeClr val="bg1"/>
                </a:solidFill>
                <a:latin typeface="Georgia Pro" panose="02040502050405020303" pitchFamily="18" charset="0"/>
              </a:rPr>
              <a:t>.  Used to determine how much MVFT and CAPA funds each county will receive.</a:t>
            </a:r>
          </a:p>
          <a:p>
            <a:pPr lvl="1">
              <a:spcBef>
                <a:spcPts val="600"/>
              </a:spcBef>
            </a:pPr>
            <a:endParaRPr lang="en-US" sz="1600" dirty="0">
              <a:solidFill>
                <a:schemeClr val="bg1"/>
              </a:solidFill>
              <a:latin typeface="Georgia Pro" panose="02040502050405020303" pitchFamily="18" charset="0"/>
            </a:endParaRPr>
          </a:p>
          <a:p>
            <a:pPr marL="457200" indent="-457200">
              <a:spcBef>
                <a:spcPts val="600"/>
              </a:spcBef>
              <a:buFont typeface="Arial" panose="020B0604020202020204" pitchFamily="34" charset="0"/>
              <a:buChar char="•"/>
            </a:pPr>
            <a:r>
              <a:rPr lang="en-US" sz="2000" dirty="0">
                <a:solidFill>
                  <a:schemeClr val="bg1"/>
                </a:solidFill>
                <a:latin typeface="Georgia Pro" panose="02040502050405020303" pitchFamily="18" charset="0"/>
              </a:rPr>
              <a:t>136-70 – Pavement Management</a:t>
            </a:r>
          </a:p>
          <a:p>
            <a:pPr lvl="1">
              <a:spcBef>
                <a:spcPts val="600"/>
              </a:spcBef>
            </a:pPr>
            <a:r>
              <a:rPr lang="en-US" sz="1600" dirty="0">
                <a:solidFill>
                  <a:schemeClr val="bg1"/>
                </a:solidFill>
                <a:latin typeface="Georgia Pro" panose="02040502050405020303" pitchFamily="18" charset="0"/>
              </a:rPr>
              <a:t>Requires all paved collectors and arterials to be rated at least every two years.</a:t>
            </a:r>
          </a:p>
          <a:p>
            <a:endParaRPr lang="en-US" dirty="0"/>
          </a:p>
        </p:txBody>
      </p:sp>
    </p:spTree>
    <p:extLst>
      <p:ext uri="{BB962C8B-B14F-4D97-AF65-F5344CB8AC3E}">
        <p14:creationId xmlns:p14="http://schemas.microsoft.com/office/powerpoint/2010/main" val="227872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0" y="342900"/>
            <a:ext cx="11155680"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WAC 136-12 - Vacancy or Change in Position of County Engineer</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421105" y="1313467"/>
            <a:ext cx="11273590" cy="4862870"/>
          </a:xfrm>
          <a:prstGeom prst="rect">
            <a:avLst/>
          </a:prstGeom>
          <a:noFill/>
          <a:ln>
            <a:noFill/>
          </a:ln>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Requires the legislative authority to notify CRAB of a vacancy or change in the county engineer within FIVE days of effective date and steps that will be taken to fill the position.</a:t>
            </a:r>
          </a:p>
          <a:p>
            <a:pPr marL="285750" indent="-285750">
              <a:lnSpc>
                <a:spcPts val="1800"/>
              </a:lnSpc>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285750" indent="-285750">
              <a:spcBef>
                <a:spcPts val="600"/>
              </a:spcBef>
              <a:buFont typeface="Arial" panose="020B0604020202020204" pitchFamily="34" charset="0"/>
              <a:buChar char="•"/>
            </a:pPr>
            <a:r>
              <a:rPr lang="en-US" sz="2400" dirty="0">
                <a:solidFill>
                  <a:schemeClr val="bg1"/>
                </a:solidFill>
                <a:latin typeface="Georgia Pro" panose="02040502050405020303" pitchFamily="18" charset="0"/>
              </a:rPr>
              <a:t>Requires the appointment of an acting county engineer during the recruitment process.</a:t>
            </a:r>
          </a:p>
          <a:p>
            <a:pPr marL="742950" lvl="1" indent="-285750">
              <a:spcBef>
                <a:spcPts val="600"/>
              </a:spcBef>
              <a:buFont typeface="Arial" panose="020B0604020202020204" pitchFamily="34" charset="0"/>
              <a:buChar char="•"/>
            </a:pPr>
            <a:r>
              <a:rPr lang="en-US" sz="1600" dirty="0">
                <a:solidFill>
                  <a:schemeClr val="bg1"/>
                </a:solidFill>
                <a:latin typeface="Georgia Pro" panose="02040502050405020303" pitchFamily="18" charset="0"/>
              </a:rPr>
              <a:t>Can divide tasks – Engineering tasks must be a licensed professional civil engineer.</a:t>
            </a:r>
          </a:p>
          <a:p>
            <a:pPr marL="742950" lvl="1" indent="-285750">
              <a:spcBef>
                <a:spcPts val="600"/>
              </a:spcBef>
              <a:buFont typeface="Arial" panose="020B0604020202020204" pitchFamily="34" charset="0"/>
              <a:buChar char="•"/>
            </a:pPr>
            <a:endParaRPr lang="en-US" sz="1600" dirty="0">
              <a:solidFill>
                <a:schemeClr val="bg1"/>
              </a:solidFill>
              <a:latin typeface="Georgia Pro" panose="02040502050405020303" pitchFamily="18" charset="0"/>
            </a:endParaRPr>
          </a:p>
          <a:p>
            <a:pPr marL="285750" indent="-285750">
              <a:lnSpc>
                <a:spcPts val="1800"/>
              </a:lnSpc>
              <a:spcBef>
                <a:spcPts val="600"/>
              </a:spcBef>
              <a:buFont typeface="Arial" panose="020B0604020202020204" pitchFamily="34" charset="0"/>
              <a:buChar char="•"/>
            </a:pPr>
            <a:r>
              <a:rPr lang="en-US" sz="2400" dirty="0">
                <a:solidFill>
                  <a:schemeClr val="bg1"/>
                </a:solidFill>
                <a:latin typeface="Georgia Pro" panose="02040502050405020303" pitchFamily="18" charset="0"/>
              </a:rPr>
              <a:t>Notify CRAB when the position is filled.</a:t>
            </a:r>
          </a:p>
          <a:p>
            <a:pPr>
              <a:lnSpc>
                <a:spcPts val="1800"/>
              </a:lnSpc>
              <a:spcBef>
                <a:spcPts val="600"/>
              </a:spcBef>
            </a:pPr>
            <a:endParaRPr lang="en-US" sz="1200" dirty="0">
              <a:solidFill>
                <a:schemeClr val="bg1"/>
              </a:solidFill>
              <a:latin typeface="Georgia Pro" panose="02040502050405020303" pitchFamily="18" charset="0"/>
            </a:endParaRPr>
          </a:p>
          <a:p>
            <a:pPr marL="285750" indent="-285750">
              <a:lnSpc>
                <a:spcPts val="1800"/>
              </a:lnSpc>
              <a:spcBef>
                <a:spcPts val="600"/>
              </a:spcBef>
              <a:buFont typeface="Arial" panose="020B0604020202020204" pitchFamily="34" charset="0"/>
              <a:buChar char="•"/>
            </a:pPr>
            <a:r>
              <a:rPr lang="en-US" sz="2400" dirty="0">
                <a:solidFill>
                  <a:schemeClr val="bg1"/>
                </a:solidFill>
                <a:latin typeface="Georgia Pro" panose="02040502050405020303" pitchFamily="18" charset="0"/>
              </a:rPr>
              <a:t>CRAB is available to assist counties in the selection process.</a:t>
            </a:r>
          </a:p>
          <a:p>
            <a:pPr marL="742950" lvl="1" indent="-285750">
              <a:spcBef>
                <a:spcPts val="600"/>
              </a:spcBef>
              <a:buFont typeface="Arial" panose="020B0604020202020204" pitchFamily="34" charset="0"/>
              <a:buChar char="•"/>
            </a:pPr>
            <a:r>
              <a:rPr lang="en-US" sz="1600" dirty="0">
                <a:solidFill>
                  <a:schemeClr val="bg1"/>
                </a:solidFill>
                <a:latin typeface="Georgia Pro" panose="02040502050405020303" pitchFamily="18" charset="0"/>
              </a:rPr>
              <a:t>Review the job description</a:t>
            </a:r>
          </a:p>
          <a:p>
            <a:pPr marL="742950" lvl="1" indent="-285750">
              <a:spcBef>
                <a:spcPts val="600"/>
              </a:spcBef>
              <a:buFont typeface="Arial" panose="020B0604020202020204" pitchFamily="34" charset="0"/>
              <a:buChar char="•"/>
            </a:pPr>
            <a:r>
              <a:rPr lang="en-US" sz="1600" dirty="0">
                <a:solidFill>
                  <a:schemeClr val="bg1"/>
                </a:solidFill>
                <a:latin typeface="Georgia Pro" panose="02040502050405020303" pitchFamily="18" charset="0"/>
              </a:rPr>
              <a:t>Provide interview questions</a:t>
            </a:r>
          </a:p>
          <a:p>
            <a:pPr marL="742950" lvl="1" indent="-285750">
              <a:spcBef>
                <a:spcPts val="600"/>
              </a:spcBef>
              <a:buFont typeface="Arial" panose="020B0604020202020204" pitchFamily="34" charset="0"/>
              <a:buChar char="•"/>
            </a:pPr>
            <a:r>
              <a:rPr lang="en-US" sz="1600" dirty="0">
                <a:solidFill>
                  <a:schemeClr val="bg1"/>
                </a:solidFill>
                <a:latin typeface="Georgia Pro" panose="02040502050405020303" pitchFamily="18" charset="0"/>
              </a:rPr>
              <a:t>Participate in the interviews</a:t>
            </a:r>
          </a:p>
        </p:txBody>
      </p:sp>
    </p:spTree>
    <p:extLst>
      <p:ext uri="{BB962C8B-B14F-4D97-AF65-F5344CB8AC3E}">
        <p14:creationId xmlns:p14="http://schemas.microsoft.com/office/powerpoint/2010/main" val="349921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6665"/>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8EB4556-9101-7C10-8F59-CF6A08914BCE}"/>
              </a:ext>
            </a:extLst>
          </p:cNvPr>
          <p:cNvSpPr/>
          <p:nvPr/>
        </p:nvSpPr>
        <p:spPr>
          <a:xfrm>
            <a:off x="0" y="2696547"/>
            <a:ext cx="12192000" cy="4161453"/>
          </a:xfrm>
          <a:prstGeom prst="rect">
            <a:avLst/>
          </a:prstGeom>
          <a:gradFill>
            <a:gsLst>
              <a:gs pos="0">
                <a:srgbClr val="3D6665"/>
              </a:gs>
              <a:gs pos="74000">
                <a:srgbClr val="002625"/>
              </a:gs>
              <a:gs pos="83000">
                <a:srgbClr val="002625"/>
              </a:gs>
              <a:gs pos="100000">
                <a:srgbClr val="0026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6AAFF5-91E1-A464-2B4A-30F8FB6AD5DC}"/>
              </a:ext>
            </a:extLst>
          </p:cNvPr>
          <p:cNvSpPr/>
          <p:nvPr/>
        </p:nvSpPr>
        <p:spPr>
          <a:xfrm>
            <a:off x="-1" y="342900"/>
            <a:ext cx="6773779" cy="687388"/>
          </a:xfrm>
          <a:prstGeom prst="rect">
            <a:avLst/>
          </a:prstGeom>
          <a:solidFill>
            <a:srgbClr val="169AA2"/>
          </a:solidFill>
          <a:ln>
            <a:noFill/>
          </a:ln>
          <a:effectLst>
            <a:outerShdw blurRad="50800" dist="38100" dir="2700000" algn="t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latin typeface="Source Sans Pro" panose="020B0503030403020204" pitchFamily="34" charset="0"/>
                <a:ea typeface="Source Sans Pro" panose="020B0503030403020204" pitchFamily="34" charset="0"/>
              </a:rPr>
              <a:t>WAC 136-14 - Priority Programming</a:t>
            </a:r>
          </a:p>
        </p:txBody>
      </p:sp>
      <p:pic>
        <p:nvPicPr>
          <p:cNvPr id="2" name="Picture 1" descr="Text&#10;&#10;Description automatically generated">
            <a:extLst>
              <a:ext uri="{FF2B5EF4-FFF2-40B4-BE49-F238E27FC236}">
                <a16:creationId xmlns:a16="http://schemas.microsoft.com/office/drawing/2014/main" id="{57F1E77D-189B-3160-490E-56DD9A52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550" y="5903781"/>
            <a:ext cx="2195116" cy="727337"/>
          </a:xfrm>
          <a:prstGeom prst="rect">
            <a:avLst/>
          </a:prstGeom>
        </p:spPr>
      </p:pic>
      <p:sp>
        <p:nvSpPr>
          <p:cNvPr id="3" name="TextBox 2">
            <a:extLst>
              <a:ext uri="{FF2B5EF4-FFF2-40B4-BE49-F238E27FC236}">
                <a16:creationId xmlns:a16="http://schemas.microsoft.com/office/drawing/2014/main" id="{9B74F4B3-B467-EDB9-AFE5-4FFCFCB98F3B}"/>
              </a:ext>
            </a:extLst>
          </p:cNvPr>
          <p:cNvSpPr txBox="1"/>
          <p:nvPr/>
        </p:nvSpPr>
        <p:spPr>
          <a:xfrm>
            <a:off x="565484" y="1305569"/>
            <a:ext cx="10972799" cy="5309146"/>
          </a:xfrm>
          <a:prstGeom prst="rect">
            <a:avLst/>
          </a:prstGeom>
          <a:noFill/>
          <a:ln>
            <a:noFill/>
          </a:ln>
        </p:spPr>
        <p:txBody>
          <a:bodyPr wrap="square" rtlCol="0">
            <a:spAutoFit/>
          </a:bodyPr>
          <a:lstStyle/>
          <a:p>
            <a:pPr marL="342900" indent="-342900">
              <a:spcBef>
                <a:spcPts val="600"/>
              </a:spcBef>
              <a:buFont typeface="Arial" panose="020B0604020202020204" pitchFamily="34" charset="0"/>
              <a:buChar char="•"/>
            </a:pPr>
            <a:r>
              <a:rPr lang="en-US" sz="2400" dirty="0">
                <a:solidFill>
                  <a:schemeClr val="bg1"/>
                </a:solidFill>
                <a:latin typeface="Georgia Pro" panose="02040502050405020303" pitchFamily="18" charset="0"/>
              </a:rPr>
              <a:t>Requires the legislative authority to use a system to prioritize                   capital projects.</a:t>
            </a:r>
          </a:p>
          <a:p>
            <a:pPr marL="342900" indent="-342900">
              <a:lnSpc>
                <a:spcPts val="1800"/>
              </a:lnSpc>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342900" indent="-342900">
              <a:spcBef>
                <a:spcPts val="600"/>
              </a:spcBef>
              <a:buFont typeface="Arial" panose="020B0604020202020204" pitchFamily="34" charset="0"/>
              <a:buChar char="•"/>
            </a:pPr>
            <a:r>
              <a:rPr lang="en-US" sz="2400" dirty="0">
                <a:solidFill>
                  <a:schemeClr val="bg1"/>
                </a:solidFill>
                <a:latin typeface="Georgia Pro" panose="02040502050405020303" pitchFamily="18" charset="0"/>
              </a:rPr>
              <a:t>At the county’s discretion what that prioritization process is. </a:t>
            </a:r>
          </a:p>
          <a:p>
            <a:pPr>
              <a:spcBef>
                <a:spcPts val="600"/>
              </a:spcBef>
            </a:pPr>
            <a:r>
              <a:rPr lang="en-US" sz="2400" dirty="0">
                <a:solidFill>
                  <a:schemeClr val="bg1"/>
                </a:solidFill>
                <a:latin typeface="Georgia Pro" panose="02040502050405020303" pitchFamily="18" charset="0"/>
              </a:rPr>
              <a:t>     However, needs to factor in:</a:t>
            </a:r>
          </a:p>
          <a:p>
            <a:pPr marL="0" indent="0">
              <a:spcBef>
                <a:spcPts val="600"/>
              </a:spcBef>
              <a:buNone/>
            </a:pPr>
            <a:r>
              <a:rPr lang="en-US" sz="2400" dirty="0">
                <a:solidFill>
                  <a:schemeClr val="bg1"/>
                </a:solidFill>
                <a:latin typeface="Georgia Pro" panose="02040502050405020303" pitchFamily="18" charset="0"/>
              </a:rPr>
              <a:t>	</a:t>
            </a:r>
            <a:r>
              <a:rPr lang="en-US" sz="1600" dirty="0">
                <a:solidFill>
                  <a:schemeClr val="bg1"/>
                </a:solidFill>
                <a:latin typeface="Georgia Pro" panose="02040502050405020303" pitchFamily="18" charset="0"/>
              </a:rPr>
              <a:t>Traffic volumes	        Roadway Condition 		Matters of Significant Local Importance</a:t>
            </a:r>
          </a:p>
          <a:p>
            <a:pPr marL="0" indent="0">
              <a:spcBef>
                <a:spcPts val="600"/>
              </a:spcBef>
              <a:buNone/>
            </a:pPr>
            <a:r>
              <a:rPr lang="en-US" sz="1600" dirty="0">
                <a:solidFill>
                  <a:schemeClr val="bg1"/>
                </a:solidFill>
                <a:latin typeface="Georgia Pro" panose="02040502050405020303" pitchFamily="18" charset="0"/>
              </a:rPr>
              <a:t>	Geometrics	        Safety and Accident History</a:t>
            </a:r>
          </a:p>
          <a:p>
            <a:pPr marL="0" indent="0">
              <a:spcBef>
                <a:spcPts val="600"/>
              </a:spcBef>
              <a:buNone/>
            </a:pPr>
            <a:r>
              <a:rPr lang="en-US" sz="1600" dirty="0">
                <a:solidFill>
                  <a:schemeClr val="bg1"/>
                </a:solidFill>
                <a:latin typeface="Georgia Pro" panose="02040502050405020303" pitchFamily="18" charset="0"/>
              </a:rPr>
              <a:t>		</a:t>
            </a:r>
          </a:p>
          <a:p>
            <a:pPr marL="342900" indent="-342900">
              <a:spcBef>
                <a:spcPts val="600"/>
              </a:spcBef>
              <a:buFont typeface="Arial" panose="020B0604020202020204" pitchFamily="34" charset="0"/>
              <a:buChar char="•"/>
            </a:pPr>
            <a:r>
              <a:rPr lang="en-US" sz="2400" dirty="0">
                <a:solidFill>
                  <a:schemeClr val="bg1"/>
                </a:solidFill>
                <a:latin typeface="Georgia Pro" panose="02040502050405020303" pitchFamily="18" charset="0"/>
              </a:rPr>
              <a:t>Can be one system county wide, or can be multiple rankings for various improvement priorities such as bridges, safety, ADA accommodation, etc.</a:t>
            </a:r>
          </a:p>
          <a:p>
            <a:pPr marL="342900" indent="-342900">
              <a:lnSpc>
                <a:spcPts val="1800"/>
              </a:lnSpc>
              <a:spcBef>
                <a:spcPts val="600"/>
              </a:spcBef>
              <a:buFont typeface="Arial" panose="020B0604020202020204" pitchFamily="34" charset="0"/>
              <a:buChar char="•"/>
            </a:pPr>
            <a:endParaRPr lang="en-US" sz="2400" dirty="0">
              <a:solidFill>
                <a:schemeClr val="bg1"/>
              </a:solidFill>
              <a:latin typeface="Georgia Pro" panose="02040502050405020303" pitchFamily="18" charset="0"/>
            </a:endParaRPr>
          </a:p>
          <a:p>
            <a:pPr marL="342900" indent="-342900">
              <a:spcBef>
                <a:spcPts val="600"/>
              </a:spcBef>
              <a:buFont typeface="Arial" panose="020B0604020202020204" pitchFamily="34" charset="0"/>
              <a:buChar char="•"/>
            </a:pPr>
            <a:r>
              <a:rPr lang="en-US" sz="2400" dirty="0">
                <a:solidFill>
                  <a:schemeClr val="bg1"/>
                </a:solidFill>
                <a:latin typeface="Georgia Pro" panose="02040502050405020303" pitchFamily="18" charset="0"/>
              </a:rPr>
              <a:t>Used when the legislative authority updates and approves the six-year transportation program.</a:t>
            </a:r>
          </a:p>
          <a:p>
            <a:pPr marL="285750" indent="-285750">
              <a:buFont typeface="Arial" panose="020B0604020202020204" pitchFamily="34" charset="0"/>
              <a:buChar char="•"/>
            </a:pPr>
            <a:endParaRPr lang="en-US" sz="1600"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841224621"/>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AB Interim Presentation Slide Deck" id="{D24FDADB-D1B2-496E-B8F1-B015BCD36BCF}" vid="{69340C63-C3DD-492A-89AD-73D2093EDB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F8A73205ACF64B86F8BA71BE2A300A" ma:contentTypeVersion="15" ma:contentTypeDescription="Create a new document." ma:contentTypeScope="" ma:versionID="ff521687b2c42d2ca7055f0709e545f2">
  <xsd:schema xmlns:xsd="http://www.w3.org/2001/XMLSchema" xmlns:xs="http://www.w3.org/2001/XMLSchema" xmlns:p="http://schemas.microsoft.com/office/2006/metadata/properties" xmlns:ns1="http://schemas.microsoft.com/sharepoint/v3" xmlns:ns2="c4c51901-a346-44d7-a95d-eb658176312b" xmlns:ns3="23c243ab-0103-4886-a9d5-63d676214955" xmlns:ns4="cee8d3ab-a57a-45c4-a88b-00983e30c780" targetNamespace="http://schemas.microsoft.com/office/2006/metadata/properties" ma:root="true" ma:fieldsID="26ddc51ab058d66e869cc8de3272b25e" ns1:_="" ns2:_="" ns3:_="" ns4:_="">
    <xsd:import namespace="http://schemas.microsoft.com/sharepoint/v3"/>
    <xsd:import namespace="c4c51901-a346-44d7-a95d-eb658176312b"/>
    <xsd:import namespace="23c243ab-0103-4886-a9d5-63d676214955"/>
    <xsd:import namespace="cee8d3ab-a57a-45c4-a88b-00983e30c7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MediaServiceOCR"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c51901-a346-44d7-a95d-eb6581763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c243ab-0103-4886-a9d5-63d67621495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e8d3ab-a57a-45c4-a88b-00983e30c78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e176c7f-0cd2-4adf-b3e3-11665fde74f7}" ma:internalName="TaxCatchAll" ma:showField="CatchAllData" ma:web="cee8d3ab-a57a-45c4-a88b-00983e30c7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c51901-a346-44d7-a95d-eb658176312b">
      <Terms xmlns="http://schemas.microsoft.com/office/infopath/2007/PartnerControls"/>
    </lcf76f155ced4ddcb4097134ff3c332f>
    <TaxCatchAll xmlns="cee8d3ab-a57a-45c4-a88b-00983e30c780" xsi:nil="true"/>
    <_ip_UnifiedCompliancePolicyUIAction xmlns="http://schemas.microsoft.com/sharepoint/v3" xsi:nil="true"/>
    <_ip_UnifiedCompliancePolicyProperties xmlns="http://schemas.microsoft.com/sharepoint/v3" xsi:nil="true"/>
    <SharedWithUsers xmlns="23c243ab-0103-4886-a9d5-63d676214955">
      <UserInfo>
        <DisplayName>Netzer, Jacque (CRAB)</DisplayName>
        <AccountId>220</AccountId>
        <AccountType/>
      </UserInfo>
      <UserInfo>
        <DisplayName>Woods, Drew (CRAB)</DisplayName>
        <AccountId>26</AccountId>
        <AccountType/>
      </UserInfo>
    </SharedWithUsers>
  </documentManagement>
</p:properties>
</file>

<file path=customXml/itemProps1.xml><?xml version="1.0" encoding="utf-8"?>
<ds:datastoreItem xmlns:ds="http://schemas.openxmlformats.org/officeDocument/2006/customXml" ds:itemID="{4FD2ED49-1AD2-4165-850E-A6586D9C6E4B}">
  <ds:schemaRefs>
    <ds:schemaRef ds:uri="23c243ab-0103-4886-a9d5-63d676214955"/>
    <ds:schemaRef ds:uri="c4c51901-a346-44d7-a95d-eb658176312b"/>
    <ds:schemaRef ds:uri="cee8d3ab-a57a-45c4-a88b-00983e30c7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8C66ED-D395-4940-9585-2AC11BD109D0}">
  <ds:schemaRefs>
    <ds:schemaRef ds:uri="http://schemas.microsoft.com/sharepoint/v3/contenttype/forms"/>
  </ds:schemaRefs>
</ds:datastoreItem>
</file>

<file path=customXml/itemProps3.xml><?xml version="1.0" encoding="utf-8"?>
<ds:datastoreItem xmlns:ds="http://schemas.openxmlformats.org/officeDocument/2006/customXml" ds:itemID="{EEDB6249-459C-4FE4-85DB-E9013313A798}">
  <ds:schemaRefs>
    <ds:schemaRef ds:uri="http://purl.org/dc/dcmitype/"/>
    <ds:schemaRef ds:uri="23c243ab-0103-4886-a9d5-63d676214955"/>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www.w3.org/XML/1998/namespace"/>
    <ds:schemaRef ds:uri="cee8d3ab-a57a-45c4-a88b-00983e30c780"/>
    <ds:schemaRef ds:uri="c4c51901-a346-44d7-a95d-eb658176312b"/>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15182</TotalTime>
  <Words>2825</Words>
  <Application>Microsoft Office PowerPoint</Application>
  <PresentationFormat>Widescreen</PresentationFormat>
  <Paragraphs>362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Georgia Pro</vt:lpstr>
      <vt:lpstr>Source Sans Pro</vt:lpstr>
      <vt:lpstr>Office Theme</vt:lpstr>
      <vt:lpstr>The Legislative/Executive Authority &amp; The County Road Department</vt:lpstr>
      <vt:lpstr>PowerPoint Presentation</vt:lpstr>
      <vt:lpstr>PowerPoint Presentation</vt:lpstr>
      <vt:lpstr> Standards of Good 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Rural Arterial Program (RAP)  County Arterial Preservation Program (CAPP)  County Ferry Capital Improvement Program (CFCIP)  Emergency Loan Program (ELP)</vt:lpstr>
      <vt:lpstr>PowerPoint Presentation</vt:lpstr>
      <vt:lpstr>PowerPoint Presentation</vt:lpstr>
      <vt:lpstr>PowerPoint Presentation</vt:lpstr>
      <vt:lpstr>PowerPoint Presentation</vt:lpstr>
      <vt:lpstr>PowerPoint Presentation</vt:lpstr>
      <vt:lpstr>County Road Levy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2404 Chandler Court SW, Suite 240  Olympia, WA 98502  360.753.5989   crab.wa.gov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Netzer, Jacque (CRAB)</dc:creator>
  <cp:lastModifiedBy>Bailey, Brian (CRAB)</cp:lastModifiedBy>
  <cp:revision>12</cp:revision>
  <dcterms:created xsi:type="dcterms:W3CDTF">2023-02-09T19:27:04Z</dcterms:created>
  <dcterms:modified xsi:type="dcterms:W3CDTF">2023-07-28T18:38:52Z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0x01010014F8A73205ACF64B86F8BA71BE2A300A</vt:lpwstr>
  </property>
</Properties>
</file>