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330" r:id="rId6"/>
    <p:sldId id="317" r:id="rId7"/>
    <p:sldId id="322" r:id="rId8"/>
    <p:sldId id="320" r:id="rId9"/>
    <p:sldId id="316" r:id="rId10"/>
    <p:sldId id="323" r:id="rId11"/>
    <p:sldId id="324" r:id="rId12"/>
    <p:sldId id="318" r:id="rId13"/>
    <p:sldId id="325" r:id="rId14"/>
    <p:sldId id="326" r:id="rId15"/>
    <p:sldId id="319" r:id="rId16"/>
    <p:sldId id="327" r:id="rId17"/>
    <p:sldId id="328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09C"/>
    <a:srgbClr val="002625"/>
    <a:srgbClr val="5E9C9B"/>
    <a:srgbClr val="F2F6ED"/>
    <a:srgbClr val="3D6665"/>
    <a:srgbClr val="169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45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3604-AB27-6E50-A99B-5C339BDC8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FFFC-7062-60D2-5E19-B660FB33B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99E96-E4E6-9E4F-D23E-D3212727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F8549-B7DE-EAAF-7B8D-FBD4106C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901D-2EC2-1548-2E26-5859F2BE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4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6191-5552-F516-DCB0-A9B8DC04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97C2A-E35A-2642-834B-D3FB3062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86A36-2ED9-B0B2-0E92-734A7AC2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8FA33-EFB3-A4C4-C43C-F59FD4F2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89E26-B503-D49D-3BD7-24749702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2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39186-B0CA-15B9-BCB7-3810C42EF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E2A71-C31B-1E0C-EF72-E919D3BFC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06C5-8A26-7943-9CF2-4C3AD155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E06B-3E87-22F8-E1AD-B18463E2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D9995-5AFA-E9C1-3053-72416BA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21C-B3C1-35FA-4CE7-DF2C74D8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C54E-3329-956B-2DA2-74F8B3D1D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E44F-B744-0955-B18D-76BA3786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018A-C5E9-33C5-BC51-D6A53FC0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8221-92D4-B77E-4B33-5605B101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B212-2ECA-EFC4-FBF8-CC31C7DF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20DDD-355D-5E40-C670-390D3BEB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BF89-1BC6-5945-6FCB-857F13B9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58B2-F5FF-9D7F-0AA0-B7BA6310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7535-D5AF-8EED-89F9-2DD1ED2C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3029-A5DD-BA16-B73C-36020F1D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BD82-9F29-3302-E9E3-7BB50B13E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F4C0C-8461-6924-04DC-666F8610B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097BE-F67F-8F31-4F8D-802C1BFB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54399-6E90-41D6-F8C3-45045A65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6597-CF81-4D96-EFCC-1DCB98FD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3589-F856-7CB7-5C08-4C73DA0C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6C9B-080C-62AF-2A29-7125AB78C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4188E-6454-E509-942C-D31BAB253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A8BAB-71C7-035E-C026-468708A0B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111AF-3935-DD17-F5A6-209488944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4E285-A27C-3569-6E25-BA7C39BF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DA8BC-3492-202F-E37F-58FC3ECC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E9D1A-8729-7557-86F4-9DAB54F9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D325-662D-B577-D6D4-F4A6EFFC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2AD83-B677-8CE2-6902-284FF636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6F90B-A458-2FB6-E1B9-CE5D5D39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A72BF-7F23-748C-9C71-0B7591AE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9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B75C4-B8F7-6879-72D2-4CBA78A4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D4FC2-BBD5-B8C1-4FAB-74C8E6EE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9994-4131-1D49-E3A3-7007D35C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5075-237C-3F58-5954-B625CFE0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BA023-0C2A-FE0F-C313-163C6B34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4501A-B028-CE8D-D76E-25B4873ED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B8EFC-3BFA-B991-BF8B-D955C9BC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BE29C-05D6-03EC-86CF-785B7B00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0087D-BF90-31F2-13E0-CAFF5972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1C7D-9FBB-3518-F4B1-88DAFE67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36718-CE58-5A99-2E6C-0EFB18312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A95E6-B5EC-0948-BAB9-92B441044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303AE-3E9C-A084-46DB-BFA56425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EE83D-A9BB-1D51-B9CD-21F38A23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F8703-93F1-B63C-E667-2581D57E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5BB11-991D-BD25-EDEF-62CC1419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F7E84-D38B-D8D0-DAD6-8BA53C4DE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0837-FEBF-CEEE-0037-649C6EAF3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878D-C487-452A-BFBB-73372E6F138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D134-1E7A-B076-9897-6B42E361B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E87A-7BC6-97B6-83D8-C69E58B67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4310-2C72-40A3-A40F-6291617F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23.sv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34657" y="2805188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31D89-9A4A-BB7F-7137-78CE48510C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64163" y="2376488"/>
            <a:ext cx="6827837" cy="32639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2F6ED"/>
                </a:solidFill>
                <a:latin typeface="Source Sans Pro" panose="020B0604020202020204" pitchFamily="34" charset="0"/>
              </a:rPr>
              <a:t>The Legislative/Executive Authority &amp;</a:t>
            </a:r>
            <a:br>
              <a:rPr lang="en-US" sz="3600" dirty="0">
                <a:solidFill>
                  <a:srgbClr val="F2F6ED"/>
                </a:solidFill>
                <a:latin typeface="Source Sans Pro" panose="020B0604020202020204" pitchFamily="34" charset="0"/>
              </a:rPr>
            </a:br>
            <a:r>
              <a:rPr lang="en-US" sz="3600" dirty="0">
                <a:solidFill>
                  <a:srgbClr val="F2F6ED"/>
                </a:solidFill>
                <a:latin typeface="Source Sans Pro" panose="020B0604020202020204" pitchFamily="34" charset="0"/>
              </a:rPr>
              <a:t>The County Road Department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357834F-EE12-7C8D-85DF-10ACA25D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60" y="1029612"/>
            <a:ext cx="5259573" cy="1742724"/>
          </a:xfrm>
          <a:prstGeom prst="rect">
            <a:avLst/>
          </a:prstGeom>
        </p:spPr>
      </p:pic>
      <p:pic>
        <p:nvPicPr>
          <p:cNvPr id="5" name="Picture 4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3DACDA3-0B73-8B2C-A462-F7C5C228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152" y="-14521"/>
            <a:ext cx="6095382" cy="69811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633190-AEF4-AED0-1E97-A25215A069F4}"/>
              </a:ext>
            </a:extLst>
          </p:cNvPr>
          <p:cNvCxnSpPr/>
          <p:nvPr/>
        </p:nvCxnSpPr>
        <p:spPr>
          <a:xfrm>
            <a:off x="5344764" y="2904744"/>
            <a:ext cx="5684068" cy="0"/>
          </a:xfrm>
          <a:prstGeom prst="line">
            <a:avLst/>
          </a:prstGeom>
          <a:ln>
            <a:solidFill>
              <a:srgbClr val="C0B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4245C35-B025-FC9A-B509-C4D1F706D7EA}"/>
              </a:ext>
            </a:extLst>
          </p:cNvPr>
          <p:cNvSpPr txBox="1">
            <a:spLocks/>
          </p:cNvSpPr>
          <p:nvPr/>
        </p:nvSpPr>
        <p:spPr>
          <a:xfrm>
            <a:off x="5387710" y="4966811"/>
            <a:ext cx="4653280" cy="6645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214024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EC832-AD4F-B494-B385-C65C7B7C4257}"/>
              </a:ext>
            </a:extLst>
          </p:cNvPr>
          <p:cNvSpPr/>
          <p:nvPr/>
        </p:nvSpPr>
        <p:spPr>
          <a:xfrm>
            <a:off x="5745707" y="-27296"/>
            <a:ext cx="6528181" cy="692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9239535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Ferry Capital Improvement Program (CFCIP)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1D2A1-550E-50F0-3AD5-19C1CCAF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88" y="2088715"/>
            <a:ext cx="5886450" cy="4476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150244" y="1582599"/>
            <a:ext cx="51836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Who can use the County Ferry Capital Improvement Program?</a:t>
            </a:r>
          </a:p>
          <a:p>
            <a:pPr marL="36576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WAC 136-400-020 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Pierce, Skagit, Wahkiakum, Whatcom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Project must be in the county’s 6-year plan and the county’s 14-year ferry system plan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May only have one funded project at a time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M</a:t>
            </a: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ust have pursued other funding per RCW 47.56.725 (4)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9239535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Ferry Capital Improvement Program (CFCIP)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95533" y="1255594"/>
            <a:ext cx="923953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How does the CFCIP Program Work?</a:t>
            </a:r>
          </a:p>
          <a:p>
            <a:pPr marL="365760"/>
            <a:endParaRPr lang="en-US" sz="10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Year A (or Earlier) Actions</a:t>
            </a:r>
          </a:p>
          <a:p>
            <a:pPr marL="80010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Project planning and engineering</a:t>
            </a:r>
          </a:p>
          <a:p>
            <a:pPr marL="365760"/>
            <a:endParaRPr lang="en-US" sz="10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Year B Actions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County requests CRAB to issue a call for projects (spring meeting)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CRAB may act on this request at spring or summer meeting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If a call for projects is approved, project applications must be submitted no later than Dec 31</a:t>
            </a:r>
          </a:p>
          <a:p>
            <a:pPr marL="822960" lvl="1"/>
            <a:endParaRPr lang="en-US" sz="10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Year C Actions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Technical Review Committee prepares report no later than 30 days prior to the CRAB spring meeting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Board reviews report and may act on recommendation at spring or summer meeting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If approved, CRAB prepares funding request in agency biennial budget</a:t>
            </a:r>
          </a:p>
          <a:p>
            <a:pPr marL="365760"/>
            <a:endParaRPr lang="en-US" sz="10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Year D Actions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State Legislature reviews CRAB CFCIP budget request</a:t>
            </a:r>
          </a:p>
          <a:p>
            <a:pPr marL="82296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2F6ED"/>
                </a:solidFill>
                <a:latin typeface="Georgia Pro" panose="02040502050405020303" pitchFamily="18" charset="0"/>
              </a:rPr>
              <a:t>If approved by Legislature and Governor, CFCIP funds become available for project expenditures beginning July 1, or upon execution of the CRAB/County contract</a:t>
            </a:r>
          </a:p>
          <a:p>
            <a:pPr marL="365760" lvl="2" indent="0">
              <a:buNone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B641C-B729-9995-8CC5-9870C27D39C1}"/>
              </a:ext>
            </a:extLst>
          </p:cNvPr>
          <p:cNvSpPr/>
          <p:nvPr/>
        </p:nvSpPr>
        <p:spPr>
          <a:xfrm>
            <a:off x="9335069" y="2418735"/>
            <a:ext cx="2532466" cy="3270474"/>
          </a:xfrm>
          <a:prstGeom prst="rect">
            <a:avLst/>
          </a:prstGeom>
          <a:solidFill>
            <a:srgbClr val="C0B0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625"/>
                </a:solidFill>
                <a:latin typeface="Georgia Pro" panose="02040502050405020303" pitchFamily="18" charset="0"/>
              </a:rPr>
              <a:t>4 YEAR CYCLE</a:t>
            </a:r>
          </a:p>
          <a:p>
            <a:pPr algn="ctr"/>
            <a:endParaRPr lang="en-US" sz="1400" b="1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r>
              <a:rPr lang="en-US" sz="1400" b="1" dirty="0">
                <a:solidFill>
                  <a:srgbClr val="002625"/>
                </a:solidFill>
                <a:latin typeface="Georgia Pro" panose="02040502050405020303" pitchFamily="18" charset="0"/>
              </a:rPr>
              <a:t>Year A</a:t>
            </a:r>
          </a:p>
          <a:p>
            <a:pPr algn="ctr"/>
            <a:r>
              <a:rPr lang="en-US" sz="1400" dirty="0">
                <a:solidFill>
                  <a:srgbClr val="002625"/>
                </a:solidFill>
                <a:latin typeface="Georgia Pro" panose="02040502050405020303" pitchFamily="18" charset="0"/>
              </a:rPr>
              <a:t>2020, 2024, 2028, </a:t>
            </a:r>
            <a:r>
              <a:rPr lang="en-US" sz="1400" dirty="0" err="1">
                <a:solidFill>
                  <a:srgbClr val="002625"/>
                </a:solidFill>
                <a:latin typeface="Georgia Pro" panose="02040502050405020303" pitchFamily="18" charset="0"/>
              </a:rPr>
              <a:t>etc</a:t>
            </a:r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r>
              <a:rPr lang="en-US" sz="1400" b="1" dirty="0">
                <a:solidFill>
                  <a:srgbClr val="002625"/>
                </a:solidFill>
                <a:latin typeface="Georgia Pro" panose="02040502050405020303" pitchFamily="18" charset="0"/>
              </a:rPr>
              <a:t>Year B</a:t>
            </a:r>
          </a:p>
          <a:p>
            <a:pPr algn="ctr"/>
            <a:r>
              <a:rPr lang="en-US" sz="1400" dirty="0">
                <a:solidFill>
                  <a:srgbClr val="002625"/>
                </a:solidFill>
                <a:latin typeface="Georgia Pro" panose="02040502050405020303" pitchFamily="18" charset="0"/>
              </a:rPr>
              <a:t>2021, 2025, 2029, </a:t>
            </a:r>
            <a:r>
              <a:rPr lang="en-US" sz="1400" dirty="0" err="1">
                <a:solidFill>
                  <a:srgbClr val="002625"/>
                </a:solidFill>
                <a:latin typeface="Georgia Pro" panose="02040502050405020303" pitchFamily="18" charset="0"/>
              </a:rPr>
              <a:t>etc</a:t>
            </a:r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r>
              <a:rPr lang="en-US" sz="1400" b="1" dirty="0">
                <a:solidFill>
                  <a:srgbClr val="002625"/>
                </a:solidFill>
                <a:latin typeface="Georgia Pro" panose="02040502050405020303" pitchFamily="18" charset="0"/>
              </a:rPr>
              <a:t>Year C</a:t>
            </a:r>
          </a:p>
          <a:p>
            <a:pPr algn="ctr"/>
            <a:r>
              <a:rPr lang="en-US" sz="1400" dirty="0">
                <a:solidFill>
                  <a:srgbClr val="002625"/>
                </a:solidFill>
                <a:latin typeface="Georgia Pro" panose="02040502050405020303" pitchFamily="18" charset="0"/>
              </a:rPr>
              <a:t>2022, 2026, 2030, </a:t>
            </a:r>
            <a:r>
              <a:rPr lang="en-US" sz="1400" dirty="0" err="1">
                <a:solidFill>
                  <a:srgbClr val="002625"/>
                </a:solidFill>
                <a:latin typeface="Georgia Pro" panose="02040502050405020303" pitchFamily="18" charset="0"/>
              </a:rPr>
              <a:t>etc</a:t>
            </a:r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  <a:p>
            <a:pPr algn="ctr"/>
            <a:r>
              <a:rPr lang="en-US" sz="1400" b="1" dirty="0">
                <a:solidFill>
                  <a:srgbClr val="002625"/>
                </a:solidFill>
                <a:latin typeface="Georgia Pro" panose="02040502050405020303" pitchFamily="18" charset="0"/>
              </a:rPr>
              <a:t>Year D </a:t>
            </a:r>
          </a:p>
          <a:p>
            <a:pPr algn="ctr"/>
            <a:r>
              <a:rPr lang="en-US" sz="1400" dirty="0">
                <a:solidFill>
                  <a:srgbClr val="002625"/>
                </a:solidFill>
                <a:latin typeface="Georgia Pro" panose="02040502050405020303" pitchFamily="18" charset="0"/>
              </a:rPr>
              <a:t>2023, 2027, 2031, </a:t>
            </a:r>
            <a:r>
              <a:rPr lang="en-US" sz="1400" dirty="0" err="1">
                <a:solidFill>
                  <a:srgbClr val="002625"/>
                </a:solidFill>
                <a:latin typeface="Georgia Pro" panose="02040502050405020303" pitchFamily="18" charset="0"/>
              </a:rPr>
              <a:t>etc</a:t>
            </a:r>
            <a:endParaRPr lang="en-US" sz="1400" dirty="0">
              <a:solidFill>
                <a:srgbClr val="002625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2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9239535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Emergency Loan Program (ELP)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150244" y="1545618"/>
            <a:ext cx="60867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What is the Emergency Loan Program?</a:t>
            </a:r>
          </a:p>
          <a:p>
            <a:pPr marL="365760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Created in 2019 by the Washington State Legislature (RCW 36.78.130)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Revolving loan program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Funded with initial $1 million deposit in 2019 additional $2 million deposited in 2021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Funds may be requested by eligible county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Allowable work may be temporary or permanent repairs relating to identified emergency</a:t>
            </a:r>
          </a:p>
        </p:txBody>
      </p:sp>
      <p:pic>
        <p:nvPicPr>
          <p:cNvPr id="4" name="Picture 3" descr="A picture containing outdoor, sky, way, road&#10;&#10;Description automatically generated">
            <a:extLst>
              <a:ext uri="{FF2B5EF4-FFF2-40B4-BE49-F238E27FC236}">
                <a16:creationId xmlns:a16="http://schemas.microsoft.com/office/drawing/2014/main" id="{3AE0553F-26AB-70E2-4025-4A25B8A8E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25000" r="30194" b="-229"/>
          <a:stretch/>
        </p:blipFill>
        <p:spPr>
          <a:xfrm>
            <a:off x="6550510" y="1936096"/>
            <a:ext cx="420624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9239535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Emergency Loan Program (ELP)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150244" y="1450082"/>
            <a:ext cx="66836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Who can use the Emergency Loan Program?</a:t>
            </a:r>
          </a:p>
          <a:p>
            <a:pPr marL="365760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 lvl="2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RCW 36.78.130  </a:t>
            </a:r>
          </a:p>
          <a:p>
            <a:pPr marL="365760" lvl="2"/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Counties with a population of less than 800,000 as of April 1, 2019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Declared county, state, or federal emergency proclamation related to the event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 lvl="2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WAC 136-500-040</a:t>
            </a:r>
          </a:p>
          <a:p>
            <a:pPr marL="365760" lvl="2"/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Any county eligible to participate in the Rural Arterial Program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County must have current certificate of good practice</a:t>
            </a:r>
          </a:p>
        </p:txBody>
      </p:sp>
      <p:pic>
        <p:nvPicPr>
          <p:cNvPr id="5" name="Picture 4" descr="A picture containing tree, outdoor, ground, forest&#10;&#10;Description automatically generated">
            <a:extLst>
              <a:ext uri="{FF2B5EF4-FFF2-40B4-BE49-F238E27FC236}">
                <a16:creationId xmlns:a16="http://schemas.microsoft.com/office/drawing/2014/main" id="{4E2B3E6B-8068-A163-B882-B22B12E54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t="25000" r="8684"/>
          <a:stretch/>
        </p:blipFill>
        <p:spPr>
          <a:xfrm>
            <a:off x="7235696" y="2433103"/>
            <a:ext cx="3931920" cy="31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9239535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Emergency Loan Program (ELP)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217334" y="1224417"/>
            <a:ext cx="71103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How does the Emergency Loan Program work?</a:t>
            </a:r>
          </a:p>
          <a:p>
            <a:pPr marL="365760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Declaration of emergency relating to an event that has damaged county road or bridge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Eligible county may request emergency loan for temporary or permanent repairs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Maximum request amount is $2 million or half of the available fund balance, whichever is less 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CRAB Executive Director is authorized to offer and execute contract meeting these limits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Loan is to be paid back within two years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Quarterly billings and status updates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2F6ED"/>
                </a:solidFill>
                <a:latin typeface="Georgia Pro" panose="02040502050405020303" pitchFamily="18" charset="0"/>
              </a:rPr>
              <a:t>CRABoard</a:t>
            </a: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 must report to the legislature</a:t>
            </a:r>
          </a:p>
        </p:txBody>
      </p:sp>
      <p:pic>
        <p:nvPicPr>
          <p:cNvPr id="4" name="Picture 3" descr="A picture containing outdoor, nature, shore, sandy&#10;&#10;Description automatically generated">
            <a:extLst>
              <a:ext uri="{FF2B5EF4-FFF2-40B4-BE49-F238E27FC236}">
                <a16:creationId xmlns:a16="http://schemas.microsoft.com/office/drawing/2014/main" id="{E13BFB70-8A25-0E67-6B3C-09BAAE162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3846"/>
          <a:stretch/>
        </p:blipFill>
        <p:spPr>
          <a:xfrm>
            <a:off x="7632836" y="2286271"/>
            <a:ext cx="3831577" cy="35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8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237472"/>
            <a:ext cx="12192000" cy="4612957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AFC5A-728F-D309-EEE1-E31A24504A5A}"/>
              </a:ext>
            </a:extLst>
          </p:cNvPr>
          <p:cNvSpPr/>
          <p:nvPr/>
        </p:nvSpPr>
        <p:spPr>
          <a:xfrm>
            <a:off x="4554615" y="469232"/>
            <a:ext cx="5927604" cy="1115515"/>
          </a:xfrm>
          <a:prstGeom prst="rect">
            <a:avLst/>
          </a:prstGeom>
          <a:solidFill>
            <a:srgbClr val="5E9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C903A-74A7-0C96-3015-83C15E31DDF1}"/>
              </a:ext>
            </a:extLst>
          </p:cNvPr>
          <p:cNvSpPr/>
          <p:nvPr/>
        </p:nvSpPr>
        <p:spPr>
          <a:xfrm>
            <a:off x="4554615" y="1710245"/>
            <a:ext cx="5927604" cy="1115515"/>
          </a:xfrm>
          <a:prstGeom prst="rect">
            <a:avLst/>
          </a:prstGeom>
          <a:solidFill>
            <a:srgbClr val="5E9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F466A-02C2-4AED-AA6A-CA25A5034610}"/>
              </a:ext>
            </a:extLst>
          </p:cNvPr>
          <p:cNvSpPr/>
          <p:nvPr/>
        </p:nvSpPr>
        <p:spPr>
          <a:xfrm>
            <a:off x="4554615" y="2948150"/>
            <a:ext cx="5927604" cy="1115515"/>
          </a:xfrm>
          <a:prstGeom prst="rect">
            <a:avLst/>
          </a:prstGeom>
          <a:solidFill>
            <a:srgbClr val="5E9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0DF7FB-7B89-26A5-16DB-3106F3AC294B}"/>
              </a:ext>
            </a:extLst>
          </p:cNvPr>
          <p:cNvSpPr/>
          <p:nvPr/>
        </p:nvSpPr>
        <p:spPr>
          <a:xfrm>
            <a:off x="4554615" y="4187672"/>
            <a:ext cx="5927604" cy="1115515"/>
          </a:xfrm>
          <a:prstGeom prst="rect">
            <a:avLst/>
          </a:prstGeom>
          <a:solidFill>
            <a:srgbClr val="5E9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073079-4970-45CC-BDDF-33ACB465FA6F}"/>
              </a:ext>
            </a:extLst>
          </p:cNvPr>
          <p:cNvSpPr/>
          <p:nvPr/>
        </p:nvSpPr>
        <p:spPr>
          <a:xfrm>
            <a:off x="4554615" y="5436672"/>
            <a:ext cx="5927604" cy="1115515"/>
          </a:xfrm>
          <a:prstGeom prst="rect">
            <a:avLst/>
          </a:prstGeom>
          <a:solidFill>
            <a:srgbClr val="5E9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31D89-9A4A-BB7F-7137-78CE48510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452" y="1187361"/>
            <a:ext cx="4029341" cy="3054112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2404 Chandler Court SW, Suite 240 </a:t>
            </a:r>
            <a:b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Olympia, WA 98502</a:t>
            </a:r>
            <a:b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360.753.5989 </a:t>
            </a:r>
            <a:b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solidFill>
                  <a:srgbClr val="C0B09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crab.wa.gov</a:t>
            </a:r>
          </a:p>
        </p:txBody>
      </p:sp>
      <p:pic>
        <p:nvPicPr>
          <p:cNvPr id="10" name="Graphic 9" descr="Telephone with solid fill">
            <a:extLst>
              <a:ext uri="{FF2B5EF4-FFF2-40B4-BE49-F238E27FC236}">
                <a16:creationId xmlns:a16="http://schemas.microsoft.com/office/drawing/2014/main" id="{1635F985-6AAF-317F-8190-52BCADA3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59" y="3291271"/>
            <a:ext cx="505625" cy="505625"/>
          </a:xfrm>
          <a:prstGeom prst="rect">
            <a:avLst/>
          </a:prstGeom>
        </p:spPr>
      </p:pic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EE6FD2E1-C8C7-5251-4C22-5BDF7BC6B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220" y="2644774"/>
            <a:ext cx="578257" cy="578257"/>
          </a:xfrm>
          <a:prstGeom prst="rect">
            <a:avLst/>
          </a:prstGeom>
        </p:spPr>
      </p:pic>
      <p:pic>
        <p:nvPicPr>
          <p:cNvPr id="16" name="Graphic 15" descr="World with solid fill">
            <a:extLst>
              <a:ext uri="{FF2B5EF4-FFF2-40B4-BE49-F238E27FC236}">
                <a16:creationId xmlns:a16="http://schemas.microsoft.com/office/drawing/2014/main" id="{53A0B93E-990F-D7C9-7E25-2042D5C01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9217" y="3796012"/>
            <a:ext cx="505625" cy="505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B6C035-50E3-4F30-C80F-B82BD98A467A}"/>
              </a:ext>
            </a:extLst>
          </p:cNvPr>
          <p:cNvSpPr txBox="1"/>
          <p:nvPr/>
        </p:nvSpPr>
        <p:spPr>
          <a:xfrm>
            <a:off x="4707079" y="1828350"/>
            <a:ext cx="5859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Drew Woods</a:t>
            </a: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PE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Deputy Director                           drew.woods@CRAB.wa.gov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                               360.753.5989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A6DCE6-C011-9F82-3518-B9C954D72311}"/>
              </a:ext>
            </a:extLst>
          </p:cNvPr>
          <p:cNvCxnSpPr>
            <a:cxnSpLocks/>
          </p:cNvCxnSpPr>
          <p:nvPr/>
        </p:nvCxnSpPr>
        <p:spPr>
          <a:xfrm>
            <a:off x="296220" y="2324110"/>
            <a:ext cx="4032766" cy="0"/>
          </a:xfrm>
          <a:prstGeom prst="line">
            <a:avLst/>
          </a:prstGeom>
          <a:ln>
            <a:solidFill>
              <a:srgbClr val="C0B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A33B0A-47AB-DDEF-5CFC-B2DFD8B30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7" y="736009"/>
            <a:ext cx="4277664" cy="14173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F6813E-C39D-BED0-CA7D-FCB2F1C36D0E}"/>
              </a:ext>
            </a:extLst>
          </p:cNvPr>
          <p:cNvSpPr txBox="1"/>
          <p:nvPr/>
        </p:nvSpPr>
        <p:spPr>
          <a:xfrm>
            <a:off x="4691095" y="3037624"/>
            <a:ext cx="5859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Derek Pohle</a:t>
            </a: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PE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Support, Training and               derek.pohle@CRAB.wa.gov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Compliance Manager                 360.350.6082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A39C9-FF41-AC4A-3C98-4562BD1ABF33}"/>
              </a:ext>
            </a:extLst>
          </p:cNvPr>
          <p:cNvSpPr txBox="1"/>
          <p:nvPr/>
        </p:nvSpPr>
        <p:spPr>
          <a:xfrm>
            <a:off x="4724511" y="5510407"/>
            <a:ext cx="5859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Mike Clark</a:t>
            </a: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CET                   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Road Systems	                     mike.clark@CRAB.wa.gov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Inventory Manager                      360.350.6084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71FEA-A8D9-1452-6602-756A2FEEC7D7}"/>
              </a:ext>
            </a:extLst>
          </p:cNvPr>
          <p:cNvSpPr txBox="1"/>
          <p:nvPr/>
        </p:nvSpPr>
        <p:spPr>
          <a:xfrm>
            <a:off x="4724511" y="4265379"/>
            <a:ext cx="6022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Steve Johnson</a:t>
            </a: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PE                   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Grants Program                           steve.johnson@CRAB.wa.gov</a:t>
            </a: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Manager                                          360.350.6081</a:t>
            </a:r>
          </a:p>
        </p:txBody>
      </p:sp>
      <p:pic>
        <p:nvPicPr>
          <p:cNvPr id="26" name="Graphic 25" descr="Envelope with solid fill">
            <a:extLst>
              <a:ext uri="{FF2B5EF4-FFF2-40B4-BE49-F238E27FC236}">
                <a16:creationId xmlns:a16="http://schemas.microsoft.com/office/drawing/2014/main" id="{AAE08451-F141-4575-F5E2-5B9E2194B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7562" y="3333703"/>
            <a:ext cx="288547" cy="288547"/>
          </a:xfrm>
          <a:prstGeom prst="rect">
            <a:avLst/>
          </a:prstGeom>
        </p:spPr>
      </p:pic>
      <p:pic>
        <p:nvPicPr>
          <p:cNvPr id="27" name="Graphic 26" descr="Telephone with solid fill">
            <a:extLst>
              <a:ext uri="{FF2B5EF4-FFF2-40B4-BE49-F238E27FC236}">
                <a16:creationId xmlns:a16="http://schemas.microsoft.com/office/drawing/2014/main" id="{15E153D8-662D-50E1-B0A3-FF74EFD8DC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3670" y="3595605"/>
            <a:ext cx="295775" cy="295775"/>
          </a:xfrm>
          <a:prstGeom prst="rect">
            <a:avLst/>
          </a:prstGeom>
        </p:spPr>
      </p:pic>
      <p:pic>
        <p:nvPicPr>
          <p:cNvPr id="34" name="Graphic 33" descr="Envelope with solid fill">
            <a:extLst>
              <a:ext uri="{FF2B5EF4-FFF2-40B4-BE49-F238E27FC236}">
                <a16:creationId xmlns:a16="http://schemas.microsoft.com/office/drawing/2014/main" id="{01F11486-F319-5A0F-184C-754D673C8E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7562" y="2129985"/>
            <a:ext cx="288547" cy="288547"/>
          </a:xfrm>
          <a:prstGeom prst="rect">
            <a:avLst/>
          </a:prstGeom>
        </p:spPr>
      </p:pic>
      <p:pic>
        <p:nvPicPr>
          <p:cNvPr id="35" name="Graphic 34" descr="Telephone with solid fill">
            <a:extLst>
              <a:ext uri="{FF2B5EF4-FFF2-40B4-BE49-F238E27FC236}">
                <a16:creationId xmlns:a16="http://schemas.microsoft.com/office/drawing/2014/main" id="{5E19EE0E-EDBF-B9F2-4DB0-0BECFCF40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3670" y="2391887"/>
            <a:ext cx="295775" cy="295775"/>
          </a:xfrm>
          <a:prstGeom prst="rect">
            <a:avLst/>
          </a:prstGeom>
        </p:spPr>
      </p:pic>
      <p:pic>
        <p:nvPicPr>
          <p:cNvPr id="36" name="Graphic 35" descr="Envelope with solid fill">
            <a:extLst>
              <a:ext uri="{FF2B5EF4-FFF2-40B4-BE49-F238E27FC236}">
                <a16:creationId xmlns:a16="http://schemas.microsoft.com/office/drawing/2014/main" id="{B889B2ED-C3FA-EC18-6E4E-992B64EBD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7936" y="4568142"/>
            <a:ext cx="288547" cy="288547"/>
          </a:xfrm>
          <a:prstGeom prst="rect">
            <a:avLst/>
          </a:prstGeom>
        </p:spPr>
      </p:pic>
      <p:pic>
        <p:nvPicPr>
          <p:cNvPr id="37" name="Graphic 36" descr="Telephone with solid fill">
            <a:extLst>
              <a:ext uri="{FF2B5EF4-FFF2-40B4-BE49-F238E27FC236}">
                <a16:creationId xmlns:a16="http://schemas.microsoft.com/office/drawing/2014/main" id="{B4FF1EE4-E1C9-B40F-1ED8-E590D2B90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4044" y="4830044"/>
            <a:ext cx="295775" cy="295775"/>
          </a:xfrm>
          <a:prstGeom prst="rect">
            <a:avLst/>
          </a:prstGeom>
        </p:spPr>
      </p:pic>
      <p:pic>
        <p:nvPicPr>
          <p:cNvPr id="38" name="Graphic 37" descr="Envelope with solid fill">
            <a:extLst>
              <a:ext uri="{FF2B5EF4-FFF2-40B4-BE49-F238E27FC236}">
                <a16:creationId xmlns:a16="http://schemas.microsoft.com/office/drawing/2014/main" id="{55655EAB-2B70-EE74-5248-0863756A5B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4418" y="5807831"/>
            <a:ext cx="288547" cy="288547"/>
          </a:xfrm>
          <a:prstGeom prst="rect">
            <a:avLst/>
          </a:prstGeom>
        </p:spPr>
      </p:pic>
      <p:pic>
        <p:nvPicPr>
          <p:cNvPr id="39" name="Graphic 38" descr="Telephone with solid fill">
            <a:extLst>
              <a:ext uri="{FF2B5EF4-FFF2-40B4-BE49-F238E27FC236}">
                <a16:creationId xmlns:a16="http://schemas.microsoft.com/office/drawing/2014/main" id="{2CB75157-941A-0621-10F8-8C130B53DC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0526" y="6069733"/>
            <a:ext cx="295775" cy="295775"/>
          </a:xfrm>
          <a:prstGeom prst="rect">
            <a:avLst/>
          </a:prstGeom>
        </p:spPr>
      </p:pic>
      <p:pic>
        <p:nvPicPr>
          <p:cNvPr id="40" name="Graphic 39" descr="Envelope with solid fill">
            <a:extLst>
              <a:ext uri="{FF2B5EF4-FFF2-40B4-BE49-F238E27FC236}">
                <a16:creationId xmlns:a16="http://schemas.microsoft.com/office/drawing/2014/main" id="{BB863A8B-7493-E062-5471-1FC68766D0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7562" y="902586"/>
            <a:ext cx="288547" cy="288547"/>
          </a:xfrm>
          <a:prstGeom prst="rect">
            <a:avLst/>
          </a:prstGeom>
        </p:spPr>
      </p:pic>
      <p:pic>
        <p:nvPicPr>
          <p:cNvPr id="41" name="Graphic 40" descr="Telephone with solid fill">
            <a:extLst>
              <a:ext uri="{FF2B5EF4-FFF2-40B4-BE49-F238E27FC236}">
                <a16:creationId xmlns:a16="http://schemas.microsoft.com/office/drawing/2014/main" id="{CB5B7496-7A72-65A4-FA04-76A0385A5F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3670" y="1164488"/>
            <a:ext cx="295775" cy="29577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EF75F067-577F-8E8A-61F1-D745C5ED1825}"/>
              </a:ext>
            </a:extLst>
          </p:cNvPr>
          <p:cNvSpPr txBox="1"/>
          <p:nvPr/>
        </p:nvSpPr>
        <p:spPr>
          <a:xfrm>
            <a:off x="4691095" y="612386"/>
            <a:ext cx="5859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Jane Wall</a:t>
            </a:r>
            <a:endParaRPr lang="en-US" dirty="0">
              <a:solidFill>
                <a:srgbClr val="F2F6E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Executive Director                       jane.wall@CRAB.wa.gov</a:t>
            </a:r>
          </a:p>
          <a:p>
            <a:pPr>
              <a:lnSpc>
                <a:spcPts val="2000"/>
              </a:lnSpc>
            </a:pPr>
            <a:r>
              <a:rPr lang="en-US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                               </a:t>
            </a:r>
            <a:r>
              <a:rPr lang="en-US" dirty="0">
                <a:solidFill>
                  <a:srgbClr val="F2F6E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360.350.6078</a:t>
            </a:r>
          </a:p>
        </p:txBody>
      </p:sp>
    </p:spTree>
    <p:extLst>
      <p:ext uri="{BB962C8B-B14F-4D97-AF65-F5344CB8AC3E}">
        <p14:creationId xmlns:p14="http://schemas.microsoft.com/office/powerpoint/2010/main" val="67337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B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7EFED53-1143-2E09-A0AD-FB3CF89B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66" y="5903781"/>
            <a:ext cx="2203749" cy="68907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DD1A809-0B54-4A47-E109-2433853A9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084" y="1401047"/>
            <a:ext cx="5960496" cy="80090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62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 Programs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378C28-BAE1-B431-8EAB-1F7593BA6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908" y="905807"/>
            <a:ext cx="10040184" cy="450999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  <a:t>Rural Arterial Program (RAP)</a:t>
            </a:r>
            <a:b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</a:br>
            <a:b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</a:br>
            <a: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  <a:t>County Arterial Preservation Program (CAPP)</a:t>
            </a:r>
            <a:b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</a:br>
            <a:b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</a:br>
            <a: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  <a:t>County Ferry Capital Improvement Program (CFCIP)</a:t>
            </a:r>
            <a:b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</a:br>
            <a:b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</a:br>
            <a:r>
              <a:rPr lang="en-US" sz="2800" dirty="0">
                <a:solidFill>
                  <a:srgbClr val="F2F6ED"/>
                </a:solidFill>
                <a:latin typeface="Georgia Pro" panose="02040502050405020303" pitchFamily="18" charset="0"/>
              </a:rPr>
              <a:t>Emergency Loan Program (ELP)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4F6F9E-D491-EA8F-A1AA-E0C5C7328DAB}"/>
              </a:ext>
            </a:extLst>
          </p:cNvPr>
          <p:cNvCxnSpPr/>
          <p:nvPr/>
        </p:nvCxnSpPr>
        <p:spPr>
          <a:xfrm>
            <a:off x="3333084" y="2382656"/>
            <a:ext cx="5684068" cy="0"/>
          </a:xfrm>
          <a:prstGeom prst="line">
            <a:avLst/>
          </a:prstGeom>
          <a:ln>
            <a:solidFill>
              <a:srgbClr val="002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0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rain, outdoor, mountain, track&#10;&#10;Description automatically generated">
            <a:extLst>
              <a:ext uri="{FF2B5EF4-FFF2-40B4-BE49-F238E27FC236}">
                <a16:creationId xmlns:a16="http://schemas.microsoft.com/office/drawing/2014/main" id="{E0EFEF8B-88CC-ECB4-194B-E8D3AE284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4" t="15605" r="20343"/>
          <a:stretch/>
        </p:blipFill>
        <p:spPr>
          <a:xfrm>
            <a:off x="5699760" y="0"/>
            <a:ext cx="6492240" cy="6857999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0" y="342900"/>
            <a:ext cx="6096000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Arterial Program (RAP)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217334" y="1280011"/>
            <a:ext cx="52650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What is the Rural Arterial Program?</a:t>
            </a:r>
          </a:p>
          <a:p>
            <a:pPr lvl="2"/>
            <a:endParaRPr lang="en-US" sz="24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 lvl="2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Created in 1983 by the Washington State Legislature (RCW 36.79)</a:t>
            </a:r>
          </a:p>
          <a:p>
            <a:pPr marL="27432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 lvl="2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Funded with 2.5363% of the State fuel tax, per RCW 46.68.090 (2)(j)</a:t>
            </a:r>
          </a:p>
          <a:p>
            <a:pPr marL="27432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 lvl="2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Regionally competitive grant program</a:t>
            </a:r>
          </a:p>
          <a:p>
            <a:pPr marL="27432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 lvl="2"/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Used for a variety of project types to improve rural arterial or collector county roads and bridges</a:t>
            </a:r>
          </a:p>
        </p:txBody>
      </p:sp>
    </p:spTree>
    <p:extLst>
      <p:ext uri="{BB962C8B-B14F-4D97-AF65-F5344CB8AC3E}">
        <p14:creationId xmlns:p14="http://schemas.microsoft.com/office/powerpoint/2010/main" val="277196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untain, outdoor, way, road">
            <a:extLst>
              <a:ext uri="{FF2B5EF4-FFF2-40B4-BE49-F238E27FC236}">
                <a16:creationId xmlns:a16="http://schemas.microsoft.com/office/drawing/2014/main" id="{B64AD1E4-C6DB-FDA9-C96B-C37FF4A3F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24644" r="19727"/>
          <a:stretch/>
        </p:blipFill>
        <p:spPr>
          <a:xfrm>
            <a:off x="5698287" y="0"/>
            <a:ext cx="6492240" cy="68580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0" y="342900"/>
            <a:ext cx="6096000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Arterial Program (RAP)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217334" y="1280011"/>
            <a:ext cx="5265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Who can use the Rural Arterial Program? </a:t>
            </a:r>
          </a:p>
          <a:p>
            <a:pPr marL="274320"/>
            <a:endParaRPr lang="en-US" sz="24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/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WAC 136-150-030</a:t>
            </a:r>
          </a:p>
          <a:p>
            <a:pPr marL="274320"/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56007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All counties with population of 8,000 or less are eligible.</a:t>
            </a:r>
          </a:p>
          <a:p>
            <a:pPr marL="56007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All other counties must meet funding requirements</a:t>
            </a:r>
          </a:p>
          <a:p>
            <a:pPr marL="274320" lvl="4"/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101727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Traffic Law Enforcement Certification</a:t>
            </a:r>
          </a:p>
          <a:p>
            <a:pPr marL="101727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Fish Passage Barrier Expenditures</a:t>
            </a:r>
          </a:p>
          <a:p>
            <a:pPr marL="101727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Marine Navigation and Moorage</a:t>
            </a:r>
          </a:p>
          <a:p>
            <a:pPr marL="274320" lvl="6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 lvl="6"/>
            <a:r>
              <a:rPr lang="en-US" dirty="0"/>
              <a:t> </a:t>
            </a: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If you are fulfilling the reporting requirements that ensure your county is utilizing road funds for allowable expenses, then you are eligible to use the Rural Arterial Program.</a:t>
            </a: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274320" lvl="2"/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3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72608-A58A-137F-CE90-0762F61244FB}"/>
              </a:ext>
            </a:extLst>
          </p:cNvPr>
          <p:cNvSpPr/>
          <p:nvPr/>
        </p:nvSpPr>
        <p:spPr>
          <a:xfrm>
            <a:off x="-132347" y="-27296"/>
            <a:ext cx="12378939" cy="692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5AE00980-8824-64DF-37E8-C054E7BE3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28" r="-812" b="3331"/>
          <a:stretch/>
        </p:blipFill>
        <p:spPr>
          <a:xfrm>
            <a:off x="3883813" y="-13648"/>
            <a:ext cx="7480339" cy="692624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0" y="342900"/>
            <a:ext cx="6096000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Rural Arterial Program (RAP)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5EDAFD-3EDE-8495-B058-D9DD6EFA2DF6}"/>
              </a:ext>
            </a:extLst>
          </p:cNvPr>
          <p:cNvSpPr/>
          <p:nvPr/>
        </p:nvSpPr>
        <p:spPr>
          <a:xfrm>
            <a:off x="862006" y="2125776"/>
            <a:ext cx="2270077" cy="320211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Georgia Pro" panose="02040502050405020303" pitchFamily="18" charset="0"/>
              </a:rPr>
              <a:t>RAP Biennium Cycle</a:t>
            </a:r>
            <a:endParaRPr lang="en-US" sz="3600" dirty="0">
              <a:solidFill>
                <a:srgbClr val="F2F6ED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3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8065827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Arterial Preservation Program (CAPP)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491319" y="1542198"/>
            <a:ext cx="61141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What is the County Arterial Preservation Program?</a:t>
            </a:r>
          </a:p>
          <a:p>
            <a:pPr lvl="2"/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Created in 1990 by the Washington State Legislature (RCW 46.68.090)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Funded with 1.9565% of the State fuel tax, per RCW 46.68.090 (2)(</a:t>
            </a:r>
            <a:r>
              <a:rPr lang="en-US" sz="1800" dirty="0" err="1">
                <a:solidFill>
                  <a:srgbClr val="F2F6ED"/>
                </a:solidFill>
                <a:latin typeface="Georgia Pro" panose="02040502050405020303" pitchFamily="18" charset="0"/>
              </a:rPr>
              <a:t>i</a:t>
            </a: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) 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Funds are distributed directly to counties based on their proportion of paved county arterial roads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Allowable work is specifically limited to pavement preservation and associated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DE12B-171A-06F5-EFF3-002682ABD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13694"/>
          <a:stretch/>
        </p:blipFill>
        <p:spPr>
          <a:xfrm>
            <a:off x="6923303" y="1804301"/>
            <a:ext cx="3744696" cy="35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8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8065827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Arterial Preservation Program (CAPP)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327548" y="1405720"/>
            <a:ext cx="5568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Who can use the County Arterial Preservation Program?</a:t>
            </a:r>
          </a:p>
          <a:p>
            <a:pPr marL="36576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WAC 136-300-050 (5)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County must be in compliance with pavement management system requirements (WAC 136-70)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County Engineer must submit annual County Arterial Preservation Program plan (WAC 136-300-060</a:t>
            </a:r>
          </a:p>
          <a:p>
            <a:pPr marL="651510" lvl="4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4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Work conducted with CAPA funds is in conformance with allowable activities (WAC 136-300-070)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C9FA2-435C-63DF-F947-A9D65A635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929" y="1878748"/>
            <a:ext cx="6392714" cy="49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E3735-6E6B-7687-D412-34235D9FF25C}"/>
              </a:ext>
            </a:extLst>
          </p:cNvPr>
          <p:cNvSpPr/>
          <p:nvPr/>
        </p:nvSpPr>
        <p:spPr>
          <a:xfrm>
            <a:off x="5745707" y="-27296"/>
            <a:ext cx="6528181" cy="692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8065827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Arterial Preservation Program (CAPP)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191189" y="1345509"/>
            <a:ext cx="51450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How does the County Arterial Preservation Program work?</a:t>
            </a:r>
          </a:p>
          <a:p>
            <a:pPr marL="36576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Monthly funding distribution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Prepare County Arterial Preservation Program Plan (by December 31 – for upcoming year)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Conduct the work - work must be included in the Allowable Activities described in WAC 136-300-070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2F6ED"/>
                </a:solidFill>
                <a:latin typeface="Georgia Pro" panose="02040502050405020303" pitchFamily="18" charset="0"/>
              </a:rPr>
              <a:t>Prepare County Arterial Preservation Program Report (by April 1 – for previous year)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A492C16-7F55-E03C-BE19-71C03FC34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74" y="1173206"/>
            <a:ext cx="5958254" cy="2828313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265D76C-C359-08D1-BD30-C2658DA00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13" y="4012200"/>
            <a:ext cx="5958254" cy="26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8EB4556-9101-7C10-8F59-CF6A08914BCE}"/>
              </a:ext>
            </a:extLst>
          </p:cNvPr>
          <p:cNvSpPr/>
          <p:nvPr/>
        </p:nvSpPr>
        <p:spPr>
          <a:xfrm>
            <a:off x="0" y="2696547"/>
            <a:ext cx="12192000" cy="4161453"/>
          </a:xfrm>
          <a:prstGeom prst="rect">
            <a:avLst/>
          </a:prstGeom>
          <a:gradFill>
            <a:gsLst>
              <a:gs pos="0">
                <a:srgbClr val="3D6665"/>
              </a:gs>
              <a:gs pos="74000">
                <a:srgbClr val="002625"/>
              </a:gs>
              <a:gs pos="83000">
                <a:srgbClr val="002625"/>
              </a:gs>
              <a:gs pos="100000">
                <a:srgbClr val="0026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D6AAFF5-91E1-A464-2B4A-30F8FB6AD5DC}"/>
              </a:ext>
            </a:extLst>
          </p:cNvPr>
          <p:cNvSpPr/>
          <p:nvPr/>
        </p:nvSpPr>
        <p:spPr>
          <a:xfrm>
            <a:off x="-1" y="342900"/>
            <a:ext cx="9239535" cy="687388"/>
          </a:xfrm>
          <a:prstGeom prst="rect">
            <a:avLst/>
          </a:prstGeom>
          <a:solidFill>
            <a:srgbClr val="169A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 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Ferry Capital Improvement Program (CFCIP)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F1E77D-189B-3160-490E-56DD9A52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0" y="5903781"/>
            <a:ext cx="2195116" cy="727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4F4B3-B467-EDB9-AFE5-4FFCFCB98F3B}"/>
              </a:ext>
            </a:extLst>
          </p:cNvPr>
          <p:cNvSpPr txBox="1"/>
          <p:nvPr/>
        </p:nvSpPr>
        <p:spPr>
          <a:xfrm>
            <a:off x="122949" y="1555963"/>
            <a:ext cx="5540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/>
            <a:r>
              <a:rPr lang="en-US" sz="2400" dirty="0">
                <a:solidFill>
                  <a:srgbClr val="F2F6ED"/>
                </a:solidFill>
                <a:latin typeface="Georgia Pro" panose="02040502050405020303" pitchFamily="18" charset="0"/>
              </a:rPr>
              <a:t>What is the County Ferry Capital Improvement Program?</a:t>
            </a:r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365760" lvl="2"/>
            <a:endParaRPr lang="en-US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Created by the Washington State Legislature to support capital improvements for county vehicle ferries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Funded by appropriation to CRAB out of the 19.2287% of the direct county MVA distribution of State fuel tax, per RCW 46.68.090 (2)(h)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2F6ED"/>
              </a:solidFill>
              <a:latin typeface="Georgia Pro" panose="02040502050405020303" pitchFamily="18" charset="0"/>
            </a:endParaRP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2F6ED"/>
                </a:solidFill>
                <a:latin typeface="Georgia Pro" panose="02040502050405020303" pitchFamily="18" charset="0"/>
              </a:rPr>
              <a:t>Allowable work is specifically limited to capital improvements (WAC 136-400-030)</a:t>
            </a:r>
          </a:p>
        </p:txBody>
      </p:sp>
      <p:pic>
        <p:nvPicPr>
          <p:cNvPr id="4" name="Picture 3" descr="A picture containing boat, water, mountain, outdoor&#10;&#10;Description automatically generated">
            <a:extLst>
              <a:ext uri="{FF2B5EF4-FFF2-40B4-BE49-F238E27FC236}">
                <a16:creationId xmlns:a16="http://schemas.microsoft.com/office/drawing/2014/main" id="{5CBDF6BF-632C-9C49-3B00-9829E3D06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1" r="10460" b="-1547"/>
          <a:stretch/>
        </p:blipFill>
        <p:spPr>
          <a:xfrm>
            <a:off x="6096000" y="2270291"/>
            <a:ext cx="4955458" cy="3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AB Interim Presentation Slide Deck" id="{D24FDADB-D1B2-496E-B8F1-B015BCD36BCF}" vid="{69340C63-C3DD-492A-89AD-73D2093EDB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51901-a346-44d7-a95d-eb658176312b">
      <Terms xmlns="http://schemas.microsoft.com/office/infopath/2007/PartnerControls"/>
    </lcf76f155ced4ddcb4097134ff3c332f>
    <TaxCatchAll xmlns="cee8d3ab-a57a-45c4-a88b-00983e30c780" xsi:nil="true"/>
    <_ip_UnifiedCompliancePolicyUIAction xmlns="http://schemas.microsoft.com/sharepoint/v3" xsi:nil="true"/>
    <_ip_UnifiedCompliancePolicyProperties xmlns="http://schemas.microsoft.com/sharepoint/v3" xsi:nil="true"/>
    <SharedWithUsers xmlns="23c243ab-0103-4886-a9d5-63d676214955">
      <UserInfo>
        <DisplayName>Netzer, Jacque (CRAB)</DisplayName>
        <AccountId>220</AccountId>
        <AccountType/>
      </UserInfo>
      <UserInfo>
        <DisplayName>Woods, Drew (CRAB)</DisplayName>
        <AccountId>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8A73205ACF64B86F8BA71BE2A300A" ma:contentTypeVersion="15" ma:contentTypeDescription="Create a new document." ma:contentTypeScope="" ma:versionID="ff521687b2c42d2ca7055f0709e545f2">
  <xsd:schema xmlns:xsd="http://www.w3.org/2001/XMLSchema" xmlns:xs="http://www.w3.org/2001/XMLSchema" xmlns:p="http://schemas.microsoft.com/office/2006/metadata/properties" xmlns:ns1="http://schemas.microsoft.com/sharepoint/v3" xmlns:ns2="c4c51901-a346-44d7-a95d-eb658176312b" xmlns:ns3="23c243ab-0103-4886-a9d5-63d676214955" xmlns:ns4="cee8d3ab-a57a-45c4-a88b-00983e30c780" targetNamespace="http://schemas.microsoft.com/office/2006/metadata/properties" ma:root="true" ma:fieldsID="26ddc51ab058d66e869cc8de3272b25e" ns1:_="" ns2:_="" ns3:_="" ns4:_="">
    <xsd:import namespace="http://schemas.microsoft.com/sharepoint/v3"/>
    <xsd:import namespace="c4c51901-a346-44d7-a95d-eb658176312b"/>
    <xsd:import namespace="23c243ab-0103-4886-a9d5-63d676214955"/>
    <xsd:import namespace="cee8d3ab-a57a-45c4-a88b-00983e30c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51901-a346-44d7-a95d-eb6581763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243ab-0103-4886-a9d5-63d67621495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8d3ab-a57a-45c4-a88b-00983e30c78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e176c7f-0cd2-4adf-b3e3-11665fde74f7}" ma:internalName="TaxCatchAll" ma:showField="CatchAllData" ma:web="cee8d3ab-a57a-45c4-a88b-00983e30c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B6249-459C-4FE4-85DB-E9013313A798}">
  <ds:schemaRefs>
    <ds:schemaRef ds:uri="http://purl.org/dc/dcmitype/"/>
    <ds:schemaRef ds:uri="23c243ab-0103-4886-a9d5-63d676214955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cee8d3ab-a57a-45c4-a88b-00983e30c780"/>
    <ds:schemaRef ds:uri="c4c51901-a346-44d7-a95d-eb658176312b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D2ED49-1AD2-4165-850E-A6586D9C6E4B}">
  <ds:schemaRefs>
    <ds:schemaRef ds:uri="23c243ab-0103-4886-a9d5-63d676214955"/>
    <ds:schemaRef ds:uri="c4c51901-a346-44d7-a95d-eb658176312b"/>
    <ds:schemaRef ds:uri="cee8d3ab-a57a-45c4-a88b-00983e30c7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8C66ED-D395-4940-9585-2AC11BD10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15183</TotalTime>
  <Words>1060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 Pro</vt:lpstr>
      <vt:lpstr>Source Sans Pro</vt:lpstr>
      <vt:lpstr>Office Theme</vt:lpstr>
      <vt:lpstr>The Legislative/Executive Authority &amp; The County Road Department</vt:lpstr>
      <vt:lpstr>Rural Arterial Program (RAP)  County Arterial Preservation Program (CAPP)  County Ferry Capital Improvement Program (CFCIP)  Emergency Loan Program (ELP)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2404 Chandler Court SW, Suite 240  Olympia, WA 98502  360.753.5989   crab.wa.gov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Netzer, Jacque (CRAB)</dc:creator>
  <cp:lastModifiedBy>Bailey, Brian (CRAB)</cp:lastModifiedBy>
  <cp:revision>12</cp:revision>
  <dcterms:created xsi:type="dcterms:W3CDTF">2023-02-09T19:27:04Z</dcterms:created>
  <dcterms:modified xsi:type="dcterms:W3CDTF">2023-07-28T18:37:59Z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0x01010014F8A73205ACF64B86F8BA71BE2A300A</vt:lpwstr>
  </property>
</Properties>
</file>